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handoutMasterIdLst>
    <p:handoutMasterId r:id="rId25"/>
  </p:handoutMasterIdLst>
  <p:sldIdLst>
    <p:sldId id="256" r:id="rId5"/>
    <p:sldId id="278" r:id="rId6"/>
    <p:sldId id="279" r:id="rId7"/>
    <p:sldId id="257" r:id="rId8"/>
    <p:sldId id="265" r:id="rId9"/>
    <p:sldId id="270" r:id="rId10"/>
    <p:sldId id="271" r:id="rId11"/>
    <p:sldId id="272" r:id="rId12"/>
    <p:sldId id="280" r:id="rId13"/>
    <p:sldId id="273" r:id="rId14"/>
    <p:sldId id="266" r:id="rId15"/>
    <p:sldId id="281" r:id="rId16"/>
    <p:sldId id="282" r:id="rId17"/>
    <p:sldId id="259" r:id="rId18"/>
    <p:sldId id="267" r:id="rId19"/>
    <p:sldId id="284" r:id="rId20"/>
    <p:sldId id="285" r:id="rId21"/>
    <p:sldId id="283" r:id="rId22"/>
    <p:sldId id="286" r:id="rId23"/>
    <p:sldId id="287"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D3FF"/>
    <a:srgbClr val="79D9FF"/>
    <a:srgbClr val="F4BBFF"/>
    <a:srgbClr val="31CB31"/>
    <a:srgbClr val="FDD100"/>
    <a:srgbClr val="1F74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3" d="2"/>
        <a:sy n="3" d="2"/>
      </p:scale>
      <p:origin x="0" y="0"/>
    </p:cViewPr>
  </p:notesTextViewPr>
  <p:notesViewPr>
    <p:cSldViewPr snapToGrid="0">
      <p:cViewPr varScale="1">
        <p:scale>
          <a:sx n="59" d="100"/>
          <a:sy n="59" d="100"/>
        </p:scale>
        <p:origin x="1602"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AEEAA5-93AF-47F9-9B91-DF726A727AF6}" type="datetimeFigureOut">
              <a:rPr lang="ru-RU" smtClean="0"/>
              <a:pPr/>
              <a:t>11.09.2018</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D263AB-F390-4FB4-8143-322A3543A671}" type="slidenum">
              <a:rPr lang="ru-RU" smtClean="0"/>
              <a:pPr/>
              <a:t>‹#›</a:t>
            </a:fld>
            <a:endParaRPr lang="ru-RU"/>
          </a:p>
        </p:txBody>
      </p:sp>
    </p:spTree>
    <p:extLst>
      <p:ext uri="{BB962C8B-B14F-4D97-AF65-F5344CB8AC3E}">
        <p14:creationId xmlns:p14="http://schemas.microsoft.com/office/powerpoint/2010/main" xmlns="" val="32639660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rgbClr val="57D3FF"/>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117271" y="1143000"/>
            <a:ext cx="7957458" cy="2677886"/>
          </a:xfrm>
        </p:spPr>
        <p:txBody>
          <a:bodyPr anchor="ctr"/>
          <a:lstStyle>
            <a:lvl1pPr algn="ctr">
              <a:defRPr sz="600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ru-RU" dirty="0"/>
              <a:t>Название презентации</a:t>
            </a:r>
          </a:p>
        </p:txBody>
      </p:sp>
      <p:sp>
        <p:nvSpPr>
          <p:cNvPr id="3" name="Подзаголовок 2"/>
          <p:cNvSpPr>
            <a:spLocks noGrp="1"/>
          </p:cNvSpPr>
          <p:nvPr>
            <p:ph type="subTitle" idx="1" hasCustomPrompt="1"/>
          </p:nvPr>
        </p:nvSpPr>
        <p:spPr>
          <a:xfrm>
            <a:off x="3194957" y="4006362"/>
            <a:ext cx="5802086" cy="544673"/>
          </a:xfrm>
        </p:spPr>
        <p:txBody>
          <a:bodyPr anchor="ctr"/>
          <a:lstStyle>
            <a:lvl1pPr marL="0" indent="0" algn="ctr">
              <a:buNone/>
              <a:defRPr sz="240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Подзаголовок</a:t>
            </a:r>
          </a:p>
        </p:txBody>
      </p:sp>
    </p:spTree>
    <p:extLst>
      <p:ext uri="{BB962C8B-B14F-4D97-AF65-F5344CB8AC3E}">
        <p14:creationId xmlns:p14="http://schemas.microsoft.com/office/powerpoint/2010/main" xmlns="" val="750996024"/>
      </p:ext>
    </p:extLst>
  </p:cSld>
  <p:clrMapOvr>
    <a:masterClrMapping/>
  </p:clrMapOvr>
  <mc:AlternateContent xmlns:mc="http://schemas.openxmlformats.org/markup-compatibility/2006">
    <mc:Choice xmlns:p14="http://schemas.microsoft.com/office/powerpoint/2010/main" xmlns="" Requires="p14">
      <p:transition spd="slow" p14:dur="20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лайд_1">
    <p:bg>
      <p:bgPr>
        <a:solidFill>
          <a:srgbClr val="57D3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77506134"/>
      </p:ext>
    </p:extLst>
  </p:cSld>
  <p:clrMapOvr>
    <a:masterClrMapping/>
  </p:clrMapOvr>
  <mc:AlternateContent xmlns:mc="http://schemas.openxmlformats.org/markup-compatibility/2006">
    <mc:Choice xmlns:p14="http://schemas.microsoft.com/office/powerpoint/2010/main" xmlns="" Requires="p14">
      <p:transition spd="slow" p14:dur="20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_2">
    <p:bg>
      <p:bgPr>
        <a:solidFill>
          <a:srgbClr val="1F74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0840340"/>
      </p:ext>
    </p:extLst>
  </p:cSld>
  <p:clrMapOvr>
    <a:masterClrMapping/>
  </p:clrMapOvr>
  <mc:AlternateContent xmlns:mc="http://schemas.openxmlformats.org/markup-compatibility/2006">
    <mc:Choice xmlns:p14="http://schemas.microsoft.com/office/powerpoint/2010/main" xmlns="" Requires="p14">
      <p:transition spd="slow" p14:dur="20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_3">
    <p:bg>
      <p:bgPr>
        <a:solidFill>
          <a:srgbClr val="31CB3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08092038"/>
      </p:ext>
    </p:extLst>
  </p:cSld>
  <p:clrMapOvr>
    <a:masterClrMapping/>
  </p:clrMapOvr>
  <mc:AlternateContent xmlns:mc="http://schemas.openxmlformats.org/markup-compatibility/2006">
    <mc:Choice xmlns:p14="http://schemas.microsoft.com/office/powerpoint/2010/main" xmlns="" Requires="p14">
      <p:transition spd="slow" p14:dur="20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лайд_4">
    <p:bg>
      <p:bgPr>
        <a:solidFill>
          <a:srgbClr val="F4BB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5965497"/>
      </p:ext>
    </p:extLst>
  </p:cSld>
  <p:clrMapOvr>
    <a:masterClrMapping/>
  </p:clrMapOvr>
  <mc:AlternateContent xmlns:mc="http://schemas.openxmlformats.org/markup-compatibility/2006">
    <mc:Choice xmlns:p14="http://schemas.microsoft.com/office/powerpoint/2010/main" xmlns="" Requires="p14">
      <p:transition spd="slow" p14:dur="20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лайд_5">
    <p:bg>
      <p:bgPr>
        <a:solidFill>
          <a:srgbClr val="79D9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0053475"/>
      </p:ext>
    </p:extLst>
  </p:cSld>
  <p:clrMapOvr>
    <a:masterClrMapping/>
  </p:clrMapOvr>
  <mc:AlternateContent xmlns:mc="http://schemas.openxmlformats.org/markup-compatibility/2006">
    <mc:Choice xmlns:p14="http://schemas.microsoft.com/office/powerpoint/2010/main" xmlns="" Requires="p14">
      <p:transition spd="slow" p14:dur="20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Слайд_6">
    <p:bg>
      <p:bgPr>
        <a:solidFill>
          <a:srgbClr val="FDD1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32151039"/>
      </p:ext>
    </p:extLst>
  </p:cSld>
  <p:clrMapOvr>
    <a:masterClrMapping/>
  </p:clrMapOvr>
  <mc:AlternateContent xmlns:mc="http://schemas.openxmlformats.org/markup-compatibility/2006">
    <mc:Choice xmlns:p14="http://schemas.microsoft.com/office/powerpoint/2010/main" xmlns="" Requires="p14">
      <p:transition spd="slow" p14:dur="20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Финальный слайд">
    <p:bg>
      <p:bgPr>
        <a:solidFill>
          <a:srgbClr val="57D3FF"/>
        </a:solidFill>
        <a:effectLst/>
      </p:bgPr>
    </p:bg>
    <p:spTree>
      <p:nvGrpSpPr>
        <p:cNvPr id="1" name=""/>
        <p:cNvGrpSpPr/>
        <p:nvPr/>
      </p:nvGrpSpPr>
      <p:grpSpPr>
        <a:xfrm>
          <a:off x="0" y="0"/>
          <a:ext cx="0" cy="0"/>
          <a:chOff x="0" y="0"/>
          <a:chExt cx="0" cy="0"/>
        </a:xfrm>
      </p:grpSpPr>
      <p:sp>
        <p:nvSpPr>
          <p:cNvPr id="3" name="Заголовок 1"/>
          <p:cNvSpPr>
            <a:spLocks noGrp="1"/>
          </p:cNvSpPr>
          <p:nvPr>
            <p:ph type="ctrTitle" hasCustomPrompt="1"/>
          </p:nvPr>
        </p:nvSpPr>
        <p:spPr>
          <a:xfrm>
            <a:off x="2117271" y="1143000"/>
            <a:ext cx="7957458" cy="2677886"/>
          </a:xfrm>
        </p:spPr>
        <p:txBody>
          <a:bodyPr anchor="ctr"/>
          <a:lstStyle>
            <a:lvl1pPr algn="ctr">
              <a:defRPr sz="6000" baseline="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ru-RU" dirty="0"/>
              <a:t>Финальное поздравление</a:t>
            </a:r>
          </a:p>
        </p:txBody>
      </p:sp>
    </p:spTree>
    <p:extLst>
      <p:ext uri="{BB962C8B-B14F-4D97-AF65-F5344CB8AC3E}">
        <p14:creationId xmlns:p14="http://schemas.microsoft.com/office/powerpoint/2010/main" xmlns="" val="1232556143"/>
      </p:ext>
    </p:extLst>
  </p:cSld>
  <p:clrMapOvr>
    <a:masterClrMapping/>
  </p:clrMapOvr>
  <mc:AlternateContent xmlns:mc="http://schemas.openxmlformats.org/markup-compatibility/2006">
    <mc:Choice xmlns:p14="http://schemas.microsoft.com/office/powerpoint/2010/main" xmlns="" Requires="p14">
      <p:transition spd="slow" p14:dur="20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B10E5-E7F4-4A0C-A17F-7BDE1227269E}" type="datetimeFigureOut">
              <a:rPr lang="ru-RU" smtClean="0"/>
              <a:pPr/>
              <a:t>11.09.2018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9511D-E764-4C1E-9794-0B587D770895}" type="slidenum">
              <a:rPr lang="ru-RU" smtClean="0"/>
              <a:pPr/>
              <a:t>‹#›</a:t>
            </a:fld>
            <a:endParaRPr lang="ru-RU"/>
          </a:p>
        </p:txBody>
      </p:sp>
    </p:spTree>
    <p:extLst>
      <p:ext uri="{BB962C8B-B14F-4D97-AF65-F5344CB8AC3E}">
        <p14:creationId xmlns:p14="http://schemas.microsoft.com/office/powerpoint/2010/main" xmlns="" val="3293154011"/>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60" r:id="rId4"/>
    <p:sldLayoutId id="2147483661" r:id="rId5"/>
    <p:sldLayoutId id="2147483664" r:id="rId6"/>
    <p:sldLayoutId id="2147483651" r:id="rId7"/>
    <p:sldLayoutId id="2147483662" r:id="rId8"/>
  </p:sldLayoutIdLst>
  <mc:AlternateContent xmlns:mc="http://schemas.openxmlformats.org/markup-compatibility/2006">
    <mc:Choice xmlns:p14="http://schemas.microsoft.com/office/powerpoint/2010/main" xmlns="" Requires="p14">
      <p:transition spd="slow" p14:dur="20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3" Type="http://schemas.openxmlformats.org/officeDocument/2006/relationships/image" Target="../media/image15.png"/><Relationship Id="rId7" Type="http://schemas.openxmlformats.org/officeDocument/2006/relationships/image" Target="../media/image37.png"/><Relationship Id="rId12"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32.png"/><Relationship Id="rId15" Type="http://schemas.openxmlformats.org/officeDocument/2006/relationships/audio" Target="../media/audio11.wav"/><Relationship Id="rId10" Type="http://schemas.openxmlformats.org/officeDocument/2006/relationships/image" Target="../media/image4.png"/><Relationship Id="rId4" Type="http://schemas.openxmlformats.org/officeDocument/2006/relationships/image" Target="../media/image40.png"/><Relationship Id="rId9" Type="http://schemas.openxmlformats.org/officeDocument/2006/relationships/image" Target="../media/image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4.png"/><Relationship Id="rId5" Type="http://schemas.openxmlformats.org/officeDocument/2006/relationships/image" Target="../media/image16.png"/><Relationship Id="rId15" Type="http://schemas.openxmlformats.org/officeDocument/2006/relationships/audio" Target="../media/audio11.wav"/><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media/audio11.wav"/><Relationship Id="rId3" Type="http://schemas.openxmlformats.org/officeDocument/2006/relationships/image" Target="../media/image29.png"/><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png"/><Relationship Id="rId3" Type="http://schemas.openxmlformats.org/officeDocument/2006/relationships/image" Target="../media/image34.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40.png"/><Relationship Id="rId15" Type="http://schemas.openxmlformats.org/officeDocument/2006/relationships/audio" Target="../media/audio11.wav"/><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38.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2.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43.jpeg"/><Relationship Id="rId5" Type="http://schemas.openxmlformats.org/officeDocument/2006/relationships/image" Target="../media/image6.png"/><Relationship Id="rId10"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media/audio11.wav"/><Relationship Id="rId3" Type="http://schemas.openxmlformats.org/officeDocument/2006/relationships/image" Target="../media/image29.png"/><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4.png"/><Relationship Id="rId5" Type="http://schemas.openxmlformats.org/officeDocument/2006/relationships/image" Target="../media/image16.png"/><Relationship Id="rId15" Type="http://schemas.openxmlformats.org/officeDocument/2006/relationships/audio" Target="../media/audio11.wav"/><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9.jpe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32.png"/><Relationship Id="rId10"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png"/><Relationship Id="rId3" Type="http://schemas.openxmlformats.org/officeDocument/2006/relationships/image" Target="../media/image34.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40.png"/><Relationship Id="rId15" Type="http://schemas.openxmlformats.org/officeDocument/2006/relationships/audio" Target="../media/audio11.wav"/><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38.png"/><Relationship Id="rId1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7.png"/><Relationship Id="rId3" Type="http://schemas.openxmlformats.org/officeDocument/2006/relationships/image" Target="../media/image13.png"/><Relationship Id="rId7" Type="http://schemas.openxmlformats.org/officeDocument/2006/relationships/image" Target="../media/image41.png"/><Relationship Id="rId12"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44.png"/><Relationship Id="rId10" Type="http://schemas.openxmlformats.org/officeDocument/2006/relationships/image" Target="../media/image46.png"/><Relationship Id="rId4" Type="http://schemas.openxmlformats.org/officeDocument/2006/relationships/image" Target="../media/image10.png"/><Relationship Id="rId9" Type="http://schemas.openxmlformats.org/officeDocument/2006/relationships/image" Target="../media/image45.png"/><Relationship Id="rId14" Type="http://schemas.openxmlformats.org/officeDocument/2006/relationships/audio" Target="../media/audio11.wav"/></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audio" Target="../media/audio11.wav"/><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3.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8.jpeg"/><Relationship Id="rId3" Type="http://schemas.openxmlformats.org/officeDocument/2006/relationships/image" Target="../media/image29.png"/><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31.png"/><Relationship Id="rId14" Type="http://schemas.openxmlformats.org/officeDocument/2006/relationships/audio" Target="../media/audio11.wav"/></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6.png"/><Relationship Id="rId4" Type="http://schemas.openxmlformats.org/officeDocument/2006/relationships/image" Target="../media/image21.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6.png"/><Relationship Id="rId4" Type="http://schemas.openxmlformats.org/officeDocument/2006/relationships/image" Target="../media/image27.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6.png"/><Relationship Id="rId4" Type="http://schemas.openxmlformats.org/officeDocument/2006/relationships/image" Target="../media/image21.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audio" Target="../media/audio11.wav"/><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3.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audio" Target="../media/audio11.wav"/><Relationship Id="rId3" Type="http://schemas.openxmlformats.org/officeDocument/2006/relationships/image" Target="../media/image29.png"/><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audio" Target="../media/audio11.wav"/><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3.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9.jpe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32.png"/><Relationship Id="rId10" Type="http://schemas.openxmlformats.org/officeDocument/2006/relationships/image" Target="../media/image4.png"/><Relationship Id="rId4" Type="http://schemas.openxmlformats.org/officeDocument/2006/relationships/image" Target="../media/image36.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29420" y="404674"/>
            <a:ext cx="8733160" cy="4872978"/>
          </a:xfrm>
          <a:prstGeom prst="rect">
            <a:avLst/>
          </a:prstGeom>
        </p:spPr>
      </p:pic>
      <p:sp>
        <p:nvSpPr>
          <p:cNvPr id="2" name="Заголовок 1"/>
          <p:cNvSpPr>
            <a:spLocks noGrp="1"/>
          </p:cNvSpPr>
          <p:nvPr>
            <p:ph type="ctrTitle"/>
          </p:nvPr>
        </p:nvSpPr>
        <p:spPr>
          <a:xfrm>
            <a:off x="2659321" y="1211110"/>
            <a:ext cx="6873358" cy="3183909"/>
          </a:xfrm>
        </p:spPr>
        <p:txBody>
          <a:bodyPr>
            <a:normAutofit/>
          </a:bodyPr>
          <a:lstStyle/>
          <a:p>
            <a:r>
              <a:rPr lang="ru-RU" sz="4800" dirty="0" smtClean="0">
                <a:latin typeface="+mj-lt"/>
              </a:rPr>
              <a:t>Возрастные особенности детей </a:t>
            </a:r>
            <a:br>
              <a:rPr lang="ru-RU" sz="4800" dirty="0" smtClean="0">
                <a:latin typeface="+mj-lt"/>
              </a:rPr>
            </a:br>
            <a:r>
              <a:rPr lang="ru-RU" sz="4800" dirty="0" smtClean="0">
                <a:latin typeface="+mj-lt"/>
              </a:rPr>
              <a:t>2-3 лет</a:t>
            </a:r>
            <a:endParaRPr lang="ru-RU" sz="4800" dirty="0">
              <a:latin typeface="+mj-lt"/>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2373" y="539880"/>
            <a:ext cx="825074" cy="968033"/>
          </a:xfrm>
          <a:prstGeom prst="rect">
            <a:avLst/>
          </a:prstGeom>
        </p:spPr>
      </p:pic>
      <p:pic>
        <p:nvPicPr>
          <p:cNvPr id="5" name="Рисунок 4"/>
          <p:cNvPicPr>
            <a:picLocks noChangeAspect="1"/>
          </p:cNvPicPr>
          <p:nvPr/>
        </p:nvPicPr>
        <p:blipFill>
          <a:blip r:embed="rId4" cstate="hqprint">
            <a:extLst>
              <a:ext uri="{28A0092B-C50C-407E-A947-70E740481C1C}">
                <a14:useLocalDpi xmlns:a14="http://schemas.microsoft.com/office/drawing/2010/main" xmlns="" val="0"/>
              </a:ext>
            </a:extLst>
          </a:blip>
          <a:stretch>
            <a:fillRect/>
          </a:stretch>
        </p:blipFill>
        <p:spPr>
          <a:xfrm>
            <a:off x="11510493" y="840618"/>
            <a:ext cx="416144" cy="401627"/>
          </a:xfrm>
          <a:prstGeom prst="rect">
            <a:avLst/>
          </a:prstGeom>
        </p:spPr>
      </p:pic>
      <p:pic>
        <p:nvPicPr>
          <p:cNvPr id="7" name="Рисунок 6"/>
          <p:cNvPicPr>
            <a:picLocks noChangeAspect="1"/>
          </p:cNvPicPr>
          <p:nvPr/>
        </p:nvPicPr>
        <p:blipFill>
          <a:blip r:embed="rId5" cstate="hqprint">
            <a:extLst>
              <a:ext uri="{28A0092B-C50C-407E-A947-70E740481C1C}">
                <a14:useLocalDpi xmlns:a14="http://schemas.microsoft.com/office/drawing/2010/main" xmlns="" val="0"/>
              </a:ext>
            </a:extLst>
          </a:blip>
          <a:stretch>
            <a:fillRect/>
          </a:stretch>
        </p:blipFill>
        <p:spPr>
          <a:xfrm>
            <a:off x="4263340" y="5503056"/>
            <a:ext cx="372494" cy="390112"/>
          </a:xfrm>
          <a:prstGeom prst="rect">
            <a:avLst/>
          </a:prstGeom>
        </p:spPr>
      </p:pic>
      <p:pic>
        <p:nvPicPr>
          <p:cNvPr id="8" name="Рисунок 7"/>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342388" y="5010771"/>
            <a:ext cx="645282" cy="645282"/>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54873" y="1288728"/>
            <a:ext cx="435429" cy="438371"/>
          </a:xfrm>
          <a:prstGeom prst="rect">
            <a:avLst/>
          </a:prstGeom>
        </p:spPr>
      </p:pic>
      <p:pic>
        <p:nvPicPr>
          <p:cNvPr id="10" name="Рисунок 9"/>
          <p:cNvPicPr>
            <a:picLocks noChangeAspect="1"/>
          </p:cNvPicPr>
          <p:nvPr/>
        </p:nvPicPr>
        <p:blipFill>
          <a:blip r:embed="rId8" cstate="hqprint">
            <a:extLst>
              <a:ext uri="{28A0092B-C50C-407E-A947-70E740481C1C}">
                <a14:useLocalDpi xmlns:a14="http://schemas.microsoft.com/office/drawing/2010/main" xmlns="" val="0"/>
              </a:ext>
            </a:extLst>
          </a:blip>
          <a:stretch>
            <a:fillRect/>
          </a:stretch>
        </p:blipFill>
        <p:spPr>
          <a:xfrm>
            <a:off x="3438576" y="5726069"/>
            <a:ext cx="674234" cy="674234"/>
          </a:xfrm>
          <a:prstGeom prst="rect">
            <a:avLst/>
          </a:prstGeom>
        </p:spPr>
      </p:pic>
      <p:pic>
        <p:nvPicPr>
          <p:cNvPr id="11" name="Рисунок 10"/>
          <p:cNvPicPr>
            <a:picLocks noChangeAspect="1"/>
          </p:cNvPicPr>
          <p:nvPr/>
        </p:nvPicPr>
        <p:blipFill>
          <a:blip r:embed="rId9" cstate="hqprint">
            <a:extLst>
              <a:ext uri="{28A0092B-C50C-407E-A947-70E740481C1C}">
                <a14:useLocalDpi xmlns:a14="http://schemas.microsoft.com/office/drawing/2010/main" xmlns="" val="0"/>
              </a:ext>
            </a:extLst>
          </a:blip>
          <a:stretch>
            <a:fillRect/>
          </a:stretch>
        </p:blipFill>
        <p:spPr>
          <a:xfrm>
            <a:off x="10721452" y="1183517"/>
            <a:ext cx="689834" cy="701687"/>
          </a:xfrm>
          <a:prstGeom prst="rect">
            <a:avLst/>
          </a:prstGeom>
        </p:spPr>
      </p:pic>
      <p:pic>
        <p:nvPicPr>
          <p:cNvPr id="13" name="Рисунок 12"/>
          <p:cNvPicPr>
            <a:picLocks noChangeAspect="1"/>
          </p:cNvPicPr>
          <p:nvPr/>
        </p:nvPicPr>
        <p:blipFill>
          <a:blip r:embed="rId10" cstate="hqprint">
            <a:extLst>
              <a:ext uri="{28A0092B-C50C-407E-A947-70E740481C1C}">
                <a14:useLocalDpi xmlns:a14="http://schemas.microsoft.com/office/drawing/2010/main" xmlns="" val="0"/>
              </a:ext>
            </a:extLst>
          </a:blip>
          <a:stretch>
            <a:fillRect/>
          </a:stretch>
        </p:blipFill>
        <p:spPr>
          <a:xfrm>
            <a:off x="10734013" y="5871145"/>
            <a:ext cx="332356" cy="348076"/>
          </a:xfrm>
          <a:prstGeom prst="rect">
            <a:avLst/>
          </a:prstGeom>
        </p:spPr>
      </p:pic>
      <p:pic>
        <p:nvPicPr>
          <p:cNvPr id="15" name="Рисунок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71365" y="5317239"/>
            <a:ext cx="678255" cy="795774"/>
          </a:xfrm>
          <a:prstGeom prst="rect">
            <a:avLst/>
          </a:prstGeom>
        </p:spPr>
      </p:pic>
      <p:pic>
        <p:nvPicPr>
          <p:cNvPr id="17" name="Рисунок 16"/>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rot="258509">
            <a:off x="10027607" y="2857723"/>
            <a:ext cx="1319550" cy="2900212"/>
          </a:xfrm>
          <a:prstGeom prst="rect">
            <a:avLst/>
          </a:prstGeom>
        </p:spPr>
      </p:pic>
      <p:pic>
        <p:nvPicPr>
          <p:cNvPr id="18" name="Рисунок 1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rot="20148086">
            <a:off x="8853325" y="4076756"/>
            <a:ext cx="904353" cy="1987658"/>
          </a:xfrm>
          <a:prstGeom prst="rect">
            <a:avLst/>
          </a:prstGeom>
        </p:spPr>
      </p:pic>
      <p:pic>
        <p:nvPicPr>
          <p:cNvPr id="19" name="Рисунок 18"/>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175145" y="3412672"/>
            <a:ext cx="1619015" cy="2537694"/>
          </a:xfrm>
          <a:prstGeom prst="rect">
            <a:avLst/>
          </a:prstGeom>
        </p:spPr>
      </p:pic>
    </p:spTree>
    <p:extLst>
      <p:ext uri="{BB962C8B-B14F-4D97-AF65-F5344CB8AC3E}">
        <p14:creationId xmlns:p14="http://schemas.microsoft.com/office/powerpoint/2010/main" xmlns="" val="42342288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800" tmFilter="0, 0; .2, .5; .8, .5; 1, 0"/>
                                        <p:tgtEl>
                                          <p:spTgt spid="4"/>
                                        </p:tgtEl>
                                      </p:cBhvr>
                                    </p:animEffect>
                                    <p:animScale>
                                      <p:cBhvr>
                                        <p:cTn id="12" dur="400" autoRev="1" fill="hold"/>
                                        <p:tgtEl>
                                          <p:spTgt spid="4"/>
                                        </p:tgtEl>
                                      </p:cBhvr>
                                      <p:by x="105000" y="105000"/>
                                    </p:animScale>
                                  </p:childTnLst>
                                </p:cTn>
                              </p:par>
                              <p:par>
                                <p:cTn id="13" presetID="26" presetClass="emph" presetSubtype="0" repeatCount="indefinite" fill="hold" nodeType="withEffect">
                                  <p:stCondLst>
                                    <p:cond delay="250"/>
                                  </p:stCondLst>
                                  <p:endCondLst>
                                    <p:cond evt="onNext" delay="0">
                                      <p:tgtEl>
                                        <p:sldTgt/>
                                      </p:tgtEl>
                                    </p:cond>
                                  </p:endCondLst>
                                  <p:childTnLst>
                                    <p:animEffect transition="out" filter="fade">
                                      <p:cBhvr>
                                        <p:cTn id="14" dur="800" tmFilter="0, 0; .2, .5; .8, .5; 1, 0"/>
                                        <p:tgtEl>
                                          <p:spTgt spid="10"/>
                                        </p:tgtEl>
                                      </p:cBhvr>
                                    </p:animEffect>
                                    <p:animScale>
                                      <p:cBhvr>
                                        <p:cTn id="15" dur="400" autoRev="1" fill="hold"/>
                                        <p:tgtEl>
                                          <p:spTgt spid="10"/>
                                        </p:tgtEl>
                                      </p:cBhvr>
                                      <p:by x="105000" y="105000"/>
                                    </p:animScale>
                                  </p:childTnLst>
                                </p:cTn>
                              </p:par>
                              <p:par>
                                <p:cTn id="16" presetID="26" presetClass="emph" presetSubtype="0" repeatCount="indefinite" fill="hold" nodeType="withEffect">
                                  <p:stCondLst>
                                    <p:cond delay="500"/>
                                  </p:stCondLst>
                                  <p:endCondLst>
                                    <p:cond evt="onNext" delay="0">
                                      <p:tgtEl>
                                        <p:sldTgt/>
                                      </p:tgtEl>
                                    </p:cond>
                                  </p:endCondLst>
                                  <p:childTnLst>
                                    <p:animEffect transition="out" filter="fade">
                                      <p:cBhvr>
                                        <p:cTn id="17" dur="800" tmFilter="0, 0; .2, .5; .8, .5; 1, 0"/>
                                        <p:tgtEl>
                                          <p:spTgt spid="11"/>
                                        </p:tgtEl>
                                      </p:cBhvr>
                                    </p:animEffect>
                                    <p:animScale>
                                      <p:cBhvr>
                                        <p:cTn id="18" dur="400" autoRev="1" fill="hold"/>
                                        <p:tgtEl>
                                          <p:spTgt spid="11"/>
                                        </p:tgtEl>
                                      </p:cBhvr>
                                      <p:by x="105000" y="105000"/>
                                    </p:animScale>
                                  </p:childTnLst>
                                </p:cTn>
                              </p:par>
                              <p:par>
                                <p:cTn id="19" presetID="26" presetClass="emph" presetSubtype="0" repeatCount="indefinite" fill="hold" nodeType="withEffect">
                                  <p:stCondLst>
                                    <p:cond delay="750"/>
                                  </p:stCondLst>
                                  <p:endCondLst>
                                    <p:cond evt="onNext" delay="0">
                                      <p:tgtEl>
                                        <p:sldTgt/>
                                      </p:tgtEl>
                                    </p:cond>
                                  </p:endCondLst>
                                  <p:childTnLst>
                                    <p:animEffect transition="out" filter="fade">
                                      <p:cBhvr>
                                        <p:cTn id="20" dur="800" tmFilter="0, 0; .2, .5; .8, .5; 1, 0"/>
                                        <p:tgtEl>
                                          <p:spTgt spid="8"/>
                                        </p:tgtEl>
                                      </p:cBhvr>
                                    </p:animEffect>
                                    <p:animScale>
                                      <p:cBhvr>
                                        <p:cTn id="21" dur="400" autoRev="1" fill="hold"/>
                                        <p:tgtEl>
                                          <p:spTgt spid="8"/>
                                        </p:tgtEl>
                                      </p:cBhvr>
                                      <p:by x="105000" y="105000"/>
                                    </p:animScale>
                                  </p:childTnLst>
                                </p:cTn>
                              </p:par>
                              <p:par>
                                <p:cTn id="22" presetID="26" presetClass="emph" presetSubtype="0" repeatCount="indefinite" fill="hold" nodeType="withEffect">
                                  <p:stCondLst>
                                    <p:cond delay="1000"/>
                                  </p:stCondLst>
                                  <p:endCondLst>
                                    <p:cond evt="onNext" delay="0">
                                      <p:tgtEl>
                                        <p:sldTgt/>
                                      </p:tgtEl>
                                    </p:cond>
                                  </p:endCondLst>
                                  <p:childTnLst>
                                    <p:animEffect transition="out" filter="fade">
                                      <p:cBhvr>
                                        <p:cTn id="23" dur="800" tmFilter="0, 0; .2, .5; .8, .5; 1, 0"/>
                                        <p:tgtEl>
                                          <p:spTgt spid="15"/>
                                        </p:tgtEl>
                                      </p:cBhvr>
                                    </p:animEffect>
                                    <p:animScale>
                                      <p:cBhvr>
                                        <p:cTn id="24" dur="4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1360699">
            <a:off x="9097104" y="1956787"/>
            <a:ext cx="1618228" cy="367889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137733">
            <a:off x="8223050" y="3668621"/>
            <a:ext cx="1011181" cy="2298829"/>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Рисунок 7"/>
          <p:cNvPicPr>
            <a:picLocks noChangeAspect="1"/>
          </p:cNvPicPr>
          <p:nvPr/>
        </p:nvPicPr>
        <p:blipFill>
          <a:blip r:embed="rId5" cstate="hqprint">
            <a:extLst>
              <a:ext uri="{28A0092B-C50C-407E-A947-70E740481C1C}">
                <a14:useLocalDpi xmlns:a14="http://schemas.microsoft.com/office/drawing/2010/main" xmlns="" val="0"/>
              </a:ext>
            </a:extLst>
          </a:blip>
          <a:stretch>
            <a:fillRect/>
          </a:stretch>
        </p:blipFill>
        <p:spPr>
          <a:xfrm>
            <a:off x="783119" y="5843016"/>
            <a:ext cx="710972" cy="725631"/>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549961" y="450948"/>
            <a:ext cx="852941" cy="1000728"/>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806205" y="1209493"/>
            <a:ext cx="481119" cy="484369"/>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658762" y="5687504"/>
            <a:ext cx="416453" cy="419266"/>
          </a:xfrm>
          <a:prstGeom prst="rect">
            <a:avLst/>
          </a:prstGeom>
        </p:spPr>
      </p:pic>
      <p:pic>
        <p:nvPicPr>
          <p:cNvPr id="12" name="Рисунок 11"/>
          <p:cNvPicPr>
            <a:picLocks noChangeAspect="1"/>
          </p:cNvPicPr>
          <p:nvPr/>
        </p:nvPicPr>
        <p:blipFill>
          <a:blip r:embed="rId9" cstate="hqprint">
            <a:extLst>
              <a:ext uri="{28A0092B-C50C-407E-A947-70E740481C1C}">
                <a14:useLocalDpi xmlns:a14="http://schemas.microsoft.com/office/drawing/2010/main" xmlns="" val="0"/>
              </a:ext>
            </a:extLst>
          </a:blip>
          <a:stretch>
            <a:fillRect/>
          </a:stretch>
        </p:blipFill>
        <p:spPr>
          <a:xfrm>
            <a:off x="517571" y="3332125"/>
            <a:ext cx="391089" cy="409586"/>
          </a:xfrm>
          <a:prstGeom prst="rect">
            <a:avLst/>
          </a:prstGeom>
        </p:spPr>
      </p:pic>
      <p:pic>
        <p:nvPicPr>
          <p:cNvPr id="13" name="Рисунок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515799" y="5843016"/>
            <a:ext cx="414623" cy="434234"/>
          </a:xfrm>
          <a:prstGeom prst="rect">
            <a:avLst/>
          </a:prstGeom>
        </p:spPr>
      </p:pic>
      <p:pic>
        <p:nvPicPr>
          <p:cNvPr id="14" name="Рисунок 1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85429" y="680933"/>
            <a:ext cx="747851" cy="770745"/>
          </a:xfrm>
          <a:prstGeom prst="rect">
            <a:avLst/>
          </a:prstGeom>
        </p:spPr>
      </p:pic>
      <p:pic>
        <p:nvPicPr>
          <p:cNvPr id="15" name="Рисунок 14"/>
          <p:cNvPicPr>
            <a:picLocks noChangeAspect="1"/>
          </p:cNvPicPr>
          <p:nvPr/>
        </p:nvPicPr>
        <p:blipFill>
          <a:blip r:embed="rId10" cstate="hqprint">
            <a:extLst>
              <a:ext uri="{28A0092B-C50C-407E-A947-70E740481C1C}">
                <a14:useLocalDpi xmlns:a14="http://schemas.microsoft.com/office/drawing/2010/main" xmlns="" val="0"/>
              </a:ext>
            </a:extLst>
          </a:blip>
          <a:stretch>
            <a:fillRect/>
          </a:stretch>
        </p:blipFill>
        <p:spPr>
          <a:xfrm>
            <a:off x="6770779" y="4541526"/>
            <a:ext cx="355050" cy="371843"/>
          </a:xfrm>
          <a:prstGeom prst="rect">
            <a:avLst/>
          </a:prstGeom>
        </p:spPr>
      </p:pic>
      <p:pic>
        <p:nvPicPr>
          <p:cNvPr id="16" name="Рисунок 15"/>
          <p:cNvPicPr>
            <a:picLocks noChangeAspect="1"/>
          </p:cNvPicPr>
          <p:nvPr/>
        </p:nvPicPr>
        <p:blipFill>
          <a:blip r:embed="rId12" cstate="hqprint">
            <a:extLst>
              <a:ext uri="{28A0092B-C50C-407E-A947-70E740481C1C}">
                <a14:useLocalDpi xmlns:a14="http://schemas.microsoft.com/office/drawing/2010/main" xmlns="" val="0"/>
              </a:ext>
            </a:extLst>
          </a:blip>
          <a:stretch>
            <a:fillRect/>
          </a:stretch>
        </p:blipFill>
        <p:spPr>
          <a:xfrm>
            <a:off x="1006663" y="1257609"/>
            <a:ext cx="385530" cy="388135"/>
          </a:xfrm>
          <a:prstGeom prst="rect">
            <a:avLst/>
          </a:prstGeom>
        </p:spPr>
      </p:pic>
      <p:pic>
        <p:nvPicPr>
          <p:cNvPr id="18" name="Рисунок 17"/>
          <p:cNvPicPr>
            <a:picLocks noChangeAspect="1"/>
          </p:cNvPicPr>
          <p:nvPr/>
        </p:nvPicPr>
        <p:blipFill>
          <a:blip r:embed="rId13" cstate="hqprint">
            <a:extLst>
              <a:ext uri="{28A0092B-C50C-407E-A947-70E740481C1C}">
                <a14:useLocalDpi xmlns:a14="http://schemas.microsoft.com/office/drawing/2010/main" xmlns="" val="0"/>
              </a:ext>
            </a:extLst>
          </a:blip>
          <a:stretch>
            <a:fillRect/>
          </a:stretch>
        </p:blipFill>
        <p:spPr>
          <a:xfrm>
            <a:off x="10639822" y="4686515"/>
            <a:ext cx="673220" cy="684787"/>
          </a:xfrm>
          <a:prstGeom prst="rect">
            <a:avLst/>
          </a:prstGeom>
        </p:spPr>
      </p:pic>
      <p:pic>
        <p:nvPicPr>
          <p:cNvPr id="2" name="Рисунок 1"/>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1733187" y="662884"/>
            <a:ext cx="7665577" cy="5257800"/>
          </a:xfrm>
          <a:prstGeom prst="rect">
            <a:avLst/>
          </a:prstGeom>
        </p:spPr>
      </p:pic>
      <p:sp>
        <p:nvSpPr>
          <p:cNvPr id="21" name="Прямоугольник 20"/>
          <p:cNvSpPr/>
          <p:nvPr/>
        </p:nvSpPr>
        <p:spPr>
          <a:xfrm>
            <a:off x="2403566" y="1774701"/>
            <a:ext cx="6740434" cy="3016210"/>
          </a:xfrm>
          <a:prstGeom prst="rect">
            <a:avLst/>
          </a:prstGeom>
        </p:spPr>
        <p:txBody>
          <a:bodyPr wrap="square">
            <a:spAutoFit/>
          </a:bodyPr>
          <a:lstStyle/>
          <a:p>
            <a:pPr lvl="1" fontAlgn="base">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предоставляйте ребенку посильную самостоятельность во всем, что ребенок может выполнять без лишней опеки взрослого;</a:t>
            </a:r>
            <a:endParaRPr lang="ru-RU" sz="11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относитесь к самостоятельным действиям ребенка с полной серьезностью;</a:t>
            </a:r>
            <a:endParaRPr lang="ru-RU" sz="11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избегайте негативных высказываний в адрес ребенка, стремящегося самостоятельно, пусть неумело, выполнить то или иное действие; проявляйте терпение к становлению какого-либо навыка или умения, нужно просто дать время на его отработку;</a:t>
            </a:r>
            <a:endParaRPr lang="ru-RU" b="1" dirty="0" smtClean="0">
              <a:latin typeface="Arial" pitchFamily="34" charset="0"/>
              <a:cs typeface="Arial" pitchFamily="34" charset="0"/>
            </a:endParaRPr>
          </a:p>
        </p:txBody>
      </p:sp>
    </p:spTree>
    <p:extLst>
      <p:ext uri="{BB962C8B-B14F-4D97-AF65-F5344CB8AC3E}">
        <p14:creationId xmlns:p14="http://schemas.microsoft.com/office/powerpoint/2010/main" xmlns="" val="3590084172"/>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391304">
            <a:off x="8180249" y="3564578"/>
            <a:ext cx="1026529" cy="233372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371516">
            <a:off x="9146312" y="2079797"/>
            <a:ext cx="1583826" cy="3600683"/>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Рисунок 9"/>
          <p:cNvPicPr>
            <a:picLocks noChangeAspect="1"/>
          </p:cNvPicPr>
          <p:nvPr/>
        </p:nvPicPr>
        <p:blipFill>
          <a:blip r:embed="rId5" cstate="hqprint">
            <a:extLst>
              <a:ext uri="{28A0092B-C50C-407E-A947-70E740481C1C}">
                <a14:useLocalDpi xmlns:a14="http://schemas.microsoft.com/office/drawing/2010/main" xmlns="" val="0"/>
              </a:ext>
            </a:extLst>
          </a:blip>
          <a:stretch>
            <a:fillRect/>
          </a:stretch>
        </p:blipFill>
        <p:spPr>
          <a:xfrm>
            <a:off x="387794" y="590196"/>
            <a:ext cx="759960" cy="775629"/>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47754" y="1308113"/>
            <a:ext cx="488751" cy="471702"/>
          </a:xfrm>
          <a:prstGeom prst="rect">
            <a:avLst/>
          </a:prstGeom>
        </p:spPr>
      </p:pic>
      <p:pic>
        <p:nvPicPr>
          <p:cNvPr id="12" name="Рисунок 11"/>
          <p:cNvPicPr>
            <a:picLocks noChangeAspect="1"/>
          </p:cNvPicPr>
          <p:nvPr/>
        </p:nvPicPr>
        <p:blipFill>
          <a:blip r:embed="rId7" cstate="hqprint">
            <a:extLst>
              <a:ext uri="{28A0092B-C50C-407E-A947-70E740481C1C}">
                <a14:useLocalDpi xmlns:a14="http://schemas.microsoft.com/office/drawing/2010/main" xmlns="" val="0"/>
              </a:ext>
            </a:extLst>
          </a:blip>
          <a:stretch>
            <a:fillRect/>
          </a:stretch>
        </p:blipFill>
        <p:spPr>
          <a:xfrm>
            <a:off x="3992876" y="5964121"/>
            <a:ext cx="739549" cy="739549"/>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030252" y="5729100"/>
            <a:ext cx="496967" cy="479631"/>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flipH="1">
            <a:off x="10584835" y="4376523"/>
            <a:ext cx="526247" cy="507890"/>
          </a:xfrm>
          <a:prstGeom prst="rect">
            <a:avLst/>
          </a:prstGeom>
        </p:spPr>
      </p:pic>
      <p:pic>
        <p:nvPicPr>
          <p:cNvPr id="15" name="Рисунок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926055" y="4868749"/>
            <a:ext cx="690873" cy="810578"/>
          </a:xfrm>
          <a:prstGeom prst="rect">
            <a:avLst/>
          </a:prstGeom>
        </p:spPr>
      </p:pic>
      <p:pic>
        <p:nvPicPr>
          <p:cNvPr id="16" name="Рисунок 1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63246" y="3323594"/>
            <a:ext cx="434825" cy="455391"/>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905811" y="645660"/>
            <a:ext cx="865254" cy="880122"/>
          </a:xfrm>
          <a:prstGeom prst="rect">
            <a:avLst/>
          </a:prstGeom>
        </p:spPr>
      </p:pic>
      <p:pic>
        <p:nvPicPr>
          <p:cNvPr id="20" name="Рисунок 19"/>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1396870" y="5552203"/>
            <a:ext cx="626878" cy="656528"/>
          </a:xfrm>
          <a:prstGeom prst="rect">
            <a:avLst/>
          </a:prstGeom>
        </p:spPr>
      </p:pic>
      <p:sp>
        <p:nvSpPr>
          <p:cNvPr id="4" name="Прямоугольник 3"/>
          <p:cNvSpPr/>
          <p:nvPr/>
        </p:nvSpPr>
        <p:spPr>
          <a:xfrm>
            <a:off x="2116777" y="-669237"/>
            <a:ext cx="7027224" cy="1715213"/>
          </a:xfrm>
          <a:prstGeom prst="rect">
            <a:avLst/>
          </a:prstGeom>
        </p:spPr>
        <p:txBody>
          <a:bodyPr wrap="square">
            <a:spAutoFit/>
          </a:bodyPr>
          <a:lstStyle/>
          <a:p>
            <a:pPr>
              <a:lnSpc>
                <a:spcPct val="107000"/>
              </a:lnSpc>
              <a:spcAft>
                <a:spcPts val="1125"/>
              </a:spcAft>
            </a:pPr>
            <a:endParaRPr lang="ru-RU"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1125"/>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ru-RU" dirty="0">
                <a:solidFill>
                  <a:srgbClr val="000000"/>
                </a:solidFill>
                <a:latin typeface="Arial" panose="020B0604020202020204" pitchFamily="34" charset="0"/>
                <a:ea typeface="Times New Roman" panose="02020603050405020304" pitchFamily="18" charset="0"/>
              </a:rPr>
              <a:t/>
            </a:r>
            <a:br>
              <a:rPr lang="ru-RU" dirty="0">
                <a:solidFill>
                  <a:srgbClr val="000000"/>
                </a:solidFill>
                <a:latin typeface="Arial" panose="020B0604020202020204" pitchFamily="34" charset="0"/>
                <a:ea typeface="Times New Roman" panose="02020603050405020304" pitchFamily="18" charset="0"/>
              </a:rPr>
            </a:br>
            <a:endParaRPr lang="ru-RU" dirty="0"/>
          </a:p>
        </p:txBody>
      </p:sp>
      <p:pic>
        <p:nvPicPr>
          <p:cNvPr id="2" name="Рисунок 1"/>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1843918" y="593314"/>
            <a:ext cx="7665577" cy="5257800"/>
          </a:xfrm>
          <a:prstGeom prst="rect">
            <a:avLst/>
          </a:prstGeom>
        </p:spPr>
      </p:pic>
      <p:sp>
        <p:nvSpPr>
          <p:cNvPr id="18" name="Прямоугольник 17"/>
          <p:cNvSpPr/>
          <p:nvPr/>
        </p:nvSpPr>
        <p:spPr>
          <a:xfrm>
            <a:off x="2168434" y="1628507"/>
            <a:ext cx="6975566" cy="3462486"/>
          </a:xfrm>
          <a:prstGeom prst="rect">
            <a:avLst/>
          </a:prstGeom>
        </p:spPr>
        <p:txBody>
          <a:bodyPr wrap="square">
            <a:spAutoFit/>
          </a:bodyPr>
          <a:lstStyle/>
          <a:p>
            <a:pPr lvl="1" fontAlgn="base">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доверяйте ребенку, выражайте уверенность в том, что малыш справиться с заданием и у него все получиться; поддерживайте и чаще хвалите ребенка;</a:t>
            </a:r>
            <a:endParaRPr lang="ru-RU" sz="20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дайте почувствовать малышу, что результат его действий вам не безразличен. Если малыш выполнил свою задачу, необходимо отметить это, выразить радость;</a:t>
            </a:r>
            <a:endParaRPr lang="ru-RU" sz="20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если у ребенка что-то не получается, попытайтесь облегчить условия выполнения, помочь, если он просит, но добиться, чтобы хотя бы частично выполнил что-то </a:t>
            </a:r>
            <a:r>
              <a:rPr lang="ru-RU" sz="1900" b="1" dirty="0" smtClean="0">
                <a:solidFill>
                  <a:srgbClr val="000000"/>
                </a:solidFill>
                <a:latin typeface="Calibri" pitchFamily="34" charset="0"/>
                <a:ea typeface="Times New Roman" pitchFamily="18" charset="0"/>
                <a:cs typeface="Times New Roman" pitchFamily="18" charset="0"/>
              </a:rPr>
              <a:t>сам;</a:t>
            </a:r>
            <a:endParaRPr lang="ru-RU" b="1" dirty="0" smtClean="0">
              <a:latin typeface="Arial" pitchFamily="34" charset="0"/>
              <a:cs typeface="Arial" pitchFamily="34" charset="0"/>
            </a:endParaRPr>
          </a:p>
        </p:txBody>
      </p:sp>
    </p:spTree>
    <p:extLst>
      <p:ext uri="{BB962C8B-B14F-4D97-AF65-F5344CB8AC3E}">
        <p14:creationId xmlns:p14="http://schemas.microsoft.com/office/powerpoint/2010/main" xmlns="" val="1662817515"/>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70536" y="811469"/>
            <a:ext cx="7665577" cy="52578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317744">
            <a:off x="9188535" y="149877"/>
            <a:ext cx="1665083" cy="3659652"/>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0190761">
            <a:off x="8092476" y="3547909"/>
            <a:ext cx="1210787" cy="2661164"/>
          </a:xfrm>
          <a:prstGeom prst="rect">
            <a:avLst/>
          </a:prstGeom>
        </p:spPr>
      </p:pic>
      <p:pic>
        <p:nvPicPr>
          <p:cNvPr id="10" name="Рисунок 9"/>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201021" y="718537"/>
            <a:ext cx="827711" cy="770369"/>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93301" y="1357265"/>
            <a:ext cx="435211" cy="438152"/>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15337" y="3599349"/>
            <a:ext cx="547795" cy="573704"/>
          </a:xfrm>
          <a:prstGeom prst="rect">
            <a:avLst/>
          </a:prstGeom>
        </p:spPr>
      </p:pic>
      <p:pic>
        <p:nvPicPr>
          <p:cNvPr id="13" name="Рисунок 12"/>
          <p:cNvPicPr>
            <a:picLocks noChangeAspect="1"/>
          </p:cNvPicPr>
          <p:nvPr/>
        </p:nvPicPr>
        <p:blipFill>
          <a:blip r:embed="rId9" cstate="hqprint">
            <a:extLst>
              <a:ext uri="{28A0092B-C50C-407E-A947-70E740481C1C}">
                <a14:useLocalDpi xmlns:a14="http://schemas.microsoft.com/office/drawing/2010/main" xmlns="" val="0"/>
              </a:ext>
            </a:extLst>
          </a:blip>
          <a:stretch>
            <a:fillRect/>
          </a:stretch>
        </p:blipFill>
        <p:spPr>
          <a:xfrm>
            <a:off x="2352218" y="5833061"/>
            <a:ext cx="437421" cy="422162"/>
          </a:xfrm>
          <a:prstGeom prst="rect">
            <a:avLst/>
          </a:prstGeom>
        </p:spPr>
      </p:pic>
      <p:pic>
        <p:nvPicPr>
          <p:cNvPr id="14" name="Рисунок 13"/>
          <p:cNvPicPr>
            <a:picLocks noChangeAspect="1"/>
          </p:cNvPicPr>
          <p:nvPr/>
        </p:nvPicPr>
        <p:blipFill>
          <a:blip r:embed="rId10" cstate="hqprint">
            <a:extLst>
              <a:ext uri="{28A0092B-C50C-407E-A947-70E740481C1C}">
                <a14:useLocalDpi xmlns:a14="http://schemas.microsoft.com/office/drawing/2010/main" xmlns="" val="0"/>
              </a:ext>
            </a:extLst>
          </a:blip>
          <a:stretch>
            <a:fillRect/>
          </a:stretch>
        </p:blipFill>
        <p:spPr>
          <a:xfrm>
            <a:off x="10176697" y="1117044"/>
            <a:ext cx="473130" cy="456626"/>
          </a:xfrm>
          <a:prstGeom prst="rect">
            <a:avLst/>
          </a:prstGeom>
        </p:spPr>
      </p:pic>
      <p:pic>
        <p:nvPicPr>
          <p:cNvPr id="15" name="Рисунок 14"/>
          <p:cNvPicPr>
            <a:picLocks noChangeAspect="1"/>
          </p:cNvPicPr>
          <p:nvPr/>
        </p:nvPicPr>
        <p:blipFill>
          <a:blip r:embed="rId11" cstate="hqprint">
            <a:extLst>
              <a:ext uri="{28A0092B-C50C-407E-A947-70E740481C1C}">
                <a14:useLocalDpi xmlns:a14="http://schemas.microsoft.com/office/drawing/2010/main" xmlns="" val="0"/>
              </a:ext>
            </a:extLst>
          </a:blip>
          <a:stretch>
            <a:fillRect/>
          </a:stretch>
        </p:blipFill>
        <p:spPr>
          <a:xfrm>
            <a:off x="10821176" y="604119"/>
            <a:ext cx="693032" cy="707322"/>
          </a:xfrm>
          <a:prstGeom prst="rect">
            <a:avLst/>
          </a:prstGeom>
        </p:spPr>
      </p:pic>
      <p:pic>
        <p:nvPicPr>
          <p:cNvPr id="16" name="Рисунок 15"/>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1472889" y="5829277"/>
            <a:ext cx="766685" cy="713571"/>
          </a:xfrm>
          <a:prstGeom prst="rect">
            <a:avLst/>
          </a:prstGeom>
        </p:spPr>
      </p:pic>
      <p:pic>
        <p:nvPicPr>
          <p:cNvPr id="17" name="Рисунок 16"/>
          <p:cNvPicPr>
            <a:picLocks noChangeAspect="1"/>
          </p:cNvPicPr>
          <p:nvPr/>
        </p:nvPicPr>
        <p:blipFill>
          <a:blip r:embed="rId12" cstate="hqprint">
            <a:extLst>
              <a:ext uri="{28A0092B-C50C-407E-A947-70E740481C1C}">
                <a14:useLocalDpi xmlns:a14="http://schemas.microsoft.com/office/drawing/2010/main" xmlns="" val="0"/>
              </a:ext>
            </a:extLst>
          </a:blip>
          <a:stretch>
            <a:fillRect/>
          </a:stretch>
        </p:blipFill>
        <p:spPr>
          <a:xfrm>
            <a:off x="10687875" y="4694214"/>
            <a:ext cx="733758" cy="748887"/>
          </a:xfrm>
          <a:prstGeom prst="rect">
            <a:avLst/>
          </a:prstGeom>
        </p:spPr>
      </p:pic>
      <p:sp>
        <p:nvSpPr>
          <p:cNvPr id="7" name="Прямоугольник 6"/>
          <p:cNvSpPr/>
          <p:nvPr/>
        </p:nvSpPr>
        <p:spPr>
          <a:xfrm>
            <a:off x="2234482" y="863747"/>
            <a:ext cx="6909518" cy="373757"/>
          </a:xfrm>
          <a:prstGeom prst="rect">
            <a:avLst/>
          </a:prstGeom>
        </p:spPr>
        <p:txBody>
          <a:bodyPr wrap="square">
            <a:spAutoFit/>
          </a:bodyPr>
          <a:lstStyle/>
          <a:p>
            <a:pPr>
              <a:lnSpc>
                <a:spcPct val="107000"/>
              </a:lnSpc>
              <a:spcAft>
                <a:spcPts val="1125"/>
              </a:spcAft>
            </a:pPr>
            <a:r>
              <a:rPr lang="ru-RU"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Прямоугольник 17"/>
          <p:cNvSpPr/>
          <p:nvPr/>
        </p:nvSpPr>
        <p:spPr>
          <a:xfrm>
            <a:off x="3048000" y="1774701"/>
            <a:ext cx="6096000" cy="3477875"/>
          </a:xfrm>
          <a:prstGeom prst="rect">
            <a:avLst/>
          </a:prstGeom>
        </p:spPr>
        <p:txBody>
          <a:bodyPr>
            <a:spAutoFit/>
          </a:bodyPr>
          <a:lstStyle/>
          <a:p>
            <a:pPr lvl="1" fontAlgn="base">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формируйте у ребенка установку на преодоление трудностей, стремитесь приводить действия ребенка к положительному результату;</a:t>
            </a:r>
            <a:endParaRPr lang="ru-RU" sz="20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при возможности исключайте из практики ситуации, в которых ребенок заранее выступает в роли неудачника;</a:t>
            </a:r>
            <a:endParaRPr lang="ru-RU" sz="20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старайтесь не завышать и не занижать самостоятельные возможности ребенка;</a:t>
            </a:r>
            <a:endParaRPr lang="ru-RU" sz="20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хвалите ребенка только по заслуженному поводу, похвала должна быть адекватна результату действия;</a:t>
            </a:r>
            <a:endParaRPr lang="ru-RU" sz="2000" b="1" dirty="0" smtClean="0">
              <a:latin typeface="Arial" pitchFamily="34" charset="0"/>
              <a:cs typeface="Arial" pitchFamily="34" charset="0"/>
            </a:endParaRPr>
          </a:p>
        </p:txBody>
      </p:sp>
    </p:spTree>
    <p:extLst>
      <p:ext uri="{BB962C8B-B14F-4D97-AF65-F5344CB8AC3E}">
        <p14:creationId xmlns:p14="http://schemas.microsoft.com/office/powerpoint/2010/main" xmlns="" val="2594598388"/>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3"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55064" y="585216"/>
            <a:ext cx="7665577" cy="52578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360699">
            <a:off x="9097104" y="1956787"/>
            <a:ext cx="1618228" cy="367889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137733">
            <a:off x="8223050" y="3668621"/>
            <a:ext cx="1011181" cy="2298829"/>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Рисунок 7"/>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783119" y="5843016"/>
            <a:ext cx="710972" cy="725631"/>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0549961" y="450948"/>
            <a:ext cx="852941" cy="1000728"/>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806205" y="1209493"/>
            <a:ext cx="481119" cy="484369"/>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658762" y="5687504"/>
            <a:ext cx="416453" cy="419266"/>
          </a:xfrm>
          <a:prstGeom prst="rect">
            <a:avLst/>
          </a:prstGeom>
        </p:spPr>
      </p:pic>
      <p:pic>
        <p:nvPicPr>
          <p:cNvPr id="12" name="Рисунок 11"/>
          <p:cNvPicPr>
            <a:picLocks noChangeAspect="1"/>
          </p:cNvPicPr>
          <p:nvPr/>
        </p:nvPicPr>
        <p:blipFill>
          <a:blip r:embed="rId10" cstate="hqprint">
            <a:extLst>
              <a:ext uri="{28A0092B-C50C-407E-A947-70E740481C1C}">
                <a14:useLocalDpi xmlns:a14="http://schemas.microsoft.com/office/drawing/2010/main" xmlns="" val="0"/>
              </a:ext>
            </a:extLst>
          </a:blip>
          <a:stretch>
            <a:fillRect/>
          </a:stretch>
        </p:blipFill>
        <p:spPr>
          <a:xfrm>
            <a:off x="517571" y="3332125"/>
            <a:ext cx="391089" cy="409586"/>
          </a:xfrm>
          <a:prstGeom prst="rect">
            <a:avLst/>
          </a:prstGeom>
        </p:spPr>
      </p:pic>
      <p:pic>
        <p:nvPicPr>
          <p:cNvPr id="13" name="Рисунок 1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515799" y="5843016"/>
            <a:ext cx="414623" cy="434234"/>
          </a:xfrm>
          <a:prstGeom prst="rect">
            <a:avLst/>
          </a:prstGeom>
        </p:spPr>
      </p:pic>
      <p:pic>
        <p:nvPicPr>
          <p:cNvPr id="14" name="Рисунок 1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85429" y="680933"/>
            <a:ext cx="747851" cy="770745"/>
          </a:xfrm>
          <a:prstGeom prst="rect">
            <a:avLst/>
          </a:prstGeom>
        </p:spPr>
      </p:pic>
      <p:pic>
        <p:nvPicPr>
          <p:cNvPr id="15" name="Рисунок 14"/>
          <p:cNvPicPr>
            <a:picLocks noChangeAspect="1"/>
          </p:cNvPicPr>
          <p:nvPr/>
        </p:nvPicPr>
        <p:blipFill>
          <a:blip r:embed="rId11" cstate="hqprint">
            <a:extLst>
              <a:ext uri="{28A0092B-C50C-407E-A947-70E740481C1C}">
                <a14:useLocalDpi xmlns:a14="http://schemas.microsoft.com/office/drawing/2010/main" xmlns="" val="0"/>
              </a:ext>
            </a:extLst>
          </a:blip>
          <a:stretch>
            <a:fillRect/>
          </a:stretch>
        </p:blipFill>
        <p:spPr>
          <a:xfrm>
            <a:off x="6770779" y="4541526"/>
            <a:ext cx="355050" cy="371843"/>
          </a:xfrm>
          <a:prstGeom prst="rect">
            <a:avLst/>
          </a:prstGeom>
        </p:spPr>
      </p:pic>
      <p:pic>
        <p:nvPicPr>
          <p:cNvPr id="16" name="Рисунок 15"/>
          <p:cNvPicPr>
            <a:picLocks noChangeAspect="1"/>
          </p:cNvPicPr>
          <p:nvPr/>
        </p:nvPicPr>
        <p:blipFill>
          <a:blip r:embed="rId13" cstate="hqprint">
            <a:extLst>
              <a:ext uri="{28A0092B-C50C-407E-A947-70E740481C1C}">
                <a14:useLocalDpi xmlns:a14="http://schemas.microsoft.com/office/drawing/2010/main" xmlns="" val="0"/>
              </a:ext>
            </a:extLst>
          </a:blip>
          <a:stretch>
            <a:fillRect/>
          </a:stretch>
        </p:blipFill>
        <p:spPr>
          <a:xfrm>
            <a:off x="1006663" y="1257609"/>
            <a:ext cx="385530" cy="388135"/>
          </a:xfrm>
          <a:prstGeom prst="rect">
            <a:avLst/>
          </a:prstGeom>
        </p:spPr>
      </p:pic>
      <p:pic>
        <p:nvPicPr>
          <p:cNvPr id="18" name="Рисунок 17"/>
          <p:cNvPicPr>
            <a:picLocks noChangeAspect="1"/>
          </p:cNvPicPr>
          <p:nvPr/>
        </p:nvPicPr>
        <p:blipFill>
          <a:blip r:embed="rId14" cstate="hqprint">
            <a:extLst>
              <a:ext uri="{28A0092B-C50C-407E-A947-70E740481C1C}">
                <a14:useLocalDpi xmlns:a14="http://schemas.microsoft.com/office/drawing/2010/main" xmlns="" val="0"/>
              </a:ext>
            </a:extLst>
          </a:blip>
          <a:stretch>
            <a:fillRect/>
          </a:stretch>
        </p:blipFill>
        <p:spPr>
          <a:xfrm>
            <a:off x="10639822" y="4686515"/>
            <a:ext cx="673220" cy="684787"/>
          </a:xfrm>
          <a:prstGeom prst="rect">
            <a:avLst/>
          </a:prstGeom>
        </p:spPr>
      </p:pic>
      <p:sp>
        <p:nvSpPr>
          <p:cNvPr id="4" name="Прямоугольник 3"/>
          <p:cNvSpPr/>
          <p:nvPr/>
        </p:nvSpPr>
        <p:spPr>
          <a:xfrm>
            <a:off x="2162063" y="567384"/>
            <a:ext cx="7172413" cy="373757"/>
          </a:xfrm>
          <a:prstGeom prst="rect">
            <a:avLst/>
          </a:prstGeom>
        </p:spPr>
        <p:txBody>
          <a:bodyPr wrap="square">
            <a:spAutoFit/>
          </a:bodyPr>
          <a:lstStyle/>
          <a:p>
            <a:pPr>
              <a:lnSpc>
                <a:spcPct val="107000"/>
              </a:lnSpc>
              <a:spcAft>
                <a:spcPts val="1125"/>
              </a:spcAft>
            </a:pPr>
            <a:r>
              <a:rPr lang="ru-RU"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Прямоугольник 18"/>
          <p:cNvSpPr/>
          <p:nvPr/>
        </p:nvSpPr>
        <p:spPr>
          <a:xfrm>
            <a:off x="2090057" y="1628507"/>
            <a:ext cx="7053943" cy="3170099"/>
          </a:xfrm>
          <a:prstGeom prst="rect">
            <a:avLst/>
          </a:prstGeom>
        </p:spPr>
        <p:txBody>
          <a:bodyPr wrap="square">
            <a:spAutoFit/>
          </a:bodyPr>
          <a:lstStyle/>
          <a:p>
            <a:pPr lvl="1" fontAlgn="base">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продолжайте формировать интерес к играм, занятиям, показам, демонстрациям, в которых ребенок получал бы образцы положительного поведения;</a:t>
            </a:r>
            <a:endParaRPr lang="ru-RU" sz="20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активизируйте малыша, побуждая к творчеству и самостоятельности; формируйте у ребенка особый интерес к человеку (людям), их деятельности и действиям, миру человеческих отношений;</a:t>
            </a:r>
            <a:endParaRPr lang="ru-RU" sz="20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если малыш увлечен игрой, а у вас другие планы (обед, поездка и т.п.), постепенно и плавно переводите ребенка на необходимость сменить род деятельности.</a:t>
            </a:r>
            <a:endParaRPr lang="ru-RU" sz="2000" b="1" dirty="0" smtClean="0">
              <a:latin typeface="Arial" pitchFamily="34" charset="0"/>
              <a:cs typeface="Arial" pitchFamily="34" charset="0"/>
            </a:endParaRPr>
          </a:p>
        </p:txBody>
      </p:sp>
    </p:spTree>
    <p:extLst>
      <p:ext uri="{BB962C8B-B14F-4D97-AF65-F5344CB8AC3E}">
        <p14:creationId xmlns:p14="http://schemas.microsoft.com/office/powerpoint/2010/main" xmlns="" val="3395124918"/>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p:cNvPicPr>
          <p:nvPr/>
        </p:nvPicPr>
        <p:blipFill>
          <a:blip r:embed="rId2">
            <a:extLst>
              <a:ext uri="{28A0092B-C50C-407E-A947-70E740481C1C}">
                <a14:useLocalDpi xmlns:a14="http://schemas.microsoft.com/office/drawing/2010/main" xmlns="" val="0"/>
              </a:ext>
            </a:extLst>
          </a:blip>
          <a:stretch>
            <a:fillRect/>
          </a:stretch>
        </p:blipFill>
        <p:spPr>
          <a:xfrm>
            <a:off x="2792748" y="1019968"/>
            <a:ext cx="7854696" cy="4489704"/>
          </a:xfrm>
          <a:prstGeom prst="rect">
            <a:avLst/>
          </a:prstGeom>
        </p:spPr>
      </p:pic>
      <p:pic>
        <p:nvPicPr>
          <p:cNvPr id="3" name="Рисунок 2"/>
          <p:cNvPicPr>
            <a:picLocks/>
          </p:cNvPicPr>
          <p:nvPr/>
        </p:nvPicPr>
        <p:blipFill>
          <a:blip r:embed="rId3">
            <a:extLst>
              <a:ext uri="{28A0092B-C50C-407E-A947-70E740481C1C}">
                <a14:useLocalDpi xmlns:a14="http://schemas.microsoft.com/office/drawing/2010/main" xmlns="" val="0"/>
              </a:ext>
            </a:extLst>
          </a:blip>
          <a:stretch>
            <a:fillRect/>
          </a:stretch>
        </p:blipFill>
        <p:spPr>
          <a:xfrm>
            <a:off x="-142139" y="3852768"/>
            <a:ext cx="5586984" cy="3172968"/>
          </a:xfrm>
          <a:prstGeom prst="rect">
            <a:avLst/>
          </a:prstGeom>
        </p:spPr>
      </p:pic>
      <p:sp>
        <p:nvSpPr>
          <p:cNvPr id="4" name="Заголовок 1"/>
          <p:cNvSpPr txBox="1">
            <a:spLocks/>
          </p:cNvSpPr>
          <p:nvPr/>
        </p:nvSpPr>
        <p:spPr>
          <a:xfrm>
            <a:off x="1890033" y="4099064"/>
            <a:ext cx="3855174" cy="17465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ru-RU" sz="2800" kern="1200" baseline="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ru-RU" dirty="0">
              <a:solidFill>
                <a:schemeClr val="accent5">
                  <a:lumMod val="50000"/>
                </a:schemeClr>
              </a:solidFill>
            </a:endParaRPr>
          </a:p>
        </p:txBody>
      </p:sp>
      <p:sp>
        <p:nvSpPr>
          <p:cNvPr id="5" name="Заголовок 1"/>
          <p:cNvSpPr txBox="1">
            <a:spLocks/>
          </p:cNvSpPr>
          <p:nvPr/>
        </p:nvSpPr>
        <p:spPr>
          <a:xfrm>
            <a:off x="4093865" y="1482351"/>
            <a:ext cx="5976258" cy="27173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Рисунок 5"/>
          <p:cNvPicPr>
            <a:picLocks noChangeAspect="1"/>
          </p:cNvPicPr>
          <p:nvPr/>
        </p:nvPicPr>
        <p:blipFill>
          <a:blip r:embed="rId4" cstate="hqprint">
            <a:extLst>
              <a:ext uri="{28A0092B-C50C-407E-A947-70E740481C1C}">
                <a14:useLocalDpi xmlns:a14="http://schemas.microsoft.com/office/drawing/2010/main" xmlns="" val="0"/>
              </a:ext>
            </a:extLst>
          </a:blip>
          <a:stretch>
            <a:fillRect/>
          </a:stretch>
        </p:blipFill>
        <p:spPr>
          <a:xfrm>
            <a:off x="554618" y="731860"/>
            <a:ext cx="827711" cy="77036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21021" y="1317496"/>
            <a:ext cx="435211" cy="438152"/>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15337" y="3599349"/>
            <a:ext cx="547795" cy="573704"/>
          </a:xfrm>
          <a:prstGeom prst="rect">
            <a:avLst/>
          </a:prstGeom>
        </p:spPr>
      </p:pic>
      <p:pic>
        <p:nvPicPr>
          <p:cNvPr id="13" name="Рисунок 12"/>
          <p:cNvPicPr>
            <a:picLocks noChangeAspect="1"/>
          </p:cNvPicPr>
          <p:nvPr/>
        </p:nvPicPr>
        <p:blipFill>
          <a:blip r:embed="rId7" cstate="hqprint">
            <a:extLst>
              <a:ext uri="{28A0092B-C50C-407E-A947-70E740481C1C}">
                <a14:useLocalDpi xmlns:a14="http://schemas.microsoft.com/office/drawing/2010/main" xmlns="" val="0"/>
              </a:ext>
            </a:extLst>
          </a:blip>
          <a:stretch>
            <a:fillRect/>
          </a:stretch>
        </p:blipFill>
        <p:spPr>
          <a:xfrm>
            <a:off x="7222566" y="5603734"/>
            <a:ext cx="437421" cy="422162"/>
          </a:xfrm>
          <a:prstGeom prst="rect">
            <a:avLst/>
          </a:prstGeom>
        </p:spPr>
      </p:pic>
      <p:pic>
        <p:nvPicPr>
          <p:cNvPr id="15" name="Рисунок 14"/>
          <p:cNvPicPr>
            <a:picLocks noChangeAspect="1"/>
          </p:cNvPicPr>
          <p:nvPr/>
        </p:nvPicPr>
        <p:blipFill>
          <a:blip r:embed="rId8" cstate="hqprint">
            <a:extLst>
              <a:ext uri="{28A0092B-C50C-407E-A947-70E740481C1C}">
                <a14:useLocalDpi xmlns:a14="http://schemas.microsoft.com/office/drawing/2010/main" xmlns="" val="0"/>
              </a:ext>
            </a:extLst>
          </a:blip>
          <a:stretch>
            <a:fillRect/>
          </a:stretch>
        </p:blipFill>
        <p:spPr>
          <a:xfrm>
            <a:off x="11277643" y="1170529"/>
            <a:ext cx="473130" cy="456626"/>
          </a:xfrm>
          <a:prstGeom prst="rect">
            <a:avLst/>
          </a:prstGeom>
        </p:spPr>
      </p:pic>
      <p:pic>
        <p:nvPicPr>
          <p:cNvPr id="16" name="Рисунок 15"/>
          <p:cNvPicPr>
            <a:picLocks noChangeAspect="1"/>
          </p:cNvPicPr>
          <p:nvPr/>
        </p:nvPicPr>
        <p:blipFill>
          <a:blip r:embed="rId9" cstate="hqprint">
            <a:extLst>
              <a:ext uri="{28A0092B-C50C-407E-A947-70E740481C1C}">
                <a14:useLocalDpi xmlns:a14="http://schemas.microsoft.com/office/drawing/2010/main" xmlns="" val="0"/>
              </a:ext>
            </a:extLst>
          </a:blip>
          <a:stretch>
            <a:fillRect/>
          </a:stretch>
        </p:blipFill>
        <p:spPr>
          <a:xfrm>
            <a:off x="10682104" y="1536572"/>
            <a:ext cx="693032" cy="707322"/>
          </a:xfrm>
          <a:prstGeom prst="rect">
            <a:avLst/>
          </a:prstGeom>
        </p:spPr>
      </p:pic>
      <p:pic>
        <p:nvPicPr>
          <p:cNvPr id="20" name="Рисунок 19"/>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9198864" y="2889504"/>
            <a:ext cx="2000978" cy="3136392"/>
          </a:xfrm>
          <a:prstGeom prst="rect">
            <a:avLst/>
          </a:prstGeom>
        </p:spPr>
      </p:pic>
      <p:pic>
        <p:nvPicPr>
          <p:cNvPr id="21" name="Рисунок 20"/>
          <p:cNvPicPr>
            <a:picLocks noChangeAspect="1"/>
          </p:cNvPicPr>
          <p:nvPr/>
        </p:nvPicPr>
        <p:blipFill>
          <a:blip r:embed="rId4" cstate="hqprint">
            <a:extLst>
              <a:ext uri="{28A0092B-C50C-407E-A947-70E740481C1C}">
                <a14:useLocalDpi xmlns:a14="http://schemas.microsoft.com/office/drawing/2010/main" xmlns="" val="0"/>
              </a:ext>
            </a:extLst>
          </a:blip>
          <a:stretch>
            <a:fillRect/>
          </a:stretch>
        </p:blipFill>
        <p:spPr>
          <a:xfrm>
            <a:off x="7716158" y="4972347"/>
            <a:ext cx="766685" cy="713571"/>
          </a:xfrm>
          <a:prstGeom prst="rect">
            <a:avLst/>
          </a:prstGeom>
        </p:spPr>
      </p:pic>
      <p:sp>
        <p:nvSpPr>
          <p:cNvPr id="8" name="Прямоугольник 7"/>
          <p:cNvSpPr/>
          <p:nvPr/>
        </p:nvSpPr>
        <p:spPr>
          <a:xfrm>
            <a:off x="3722914" y="2049199"/>
            <a:ext cx="6061166" cy="2461058"/>
          </a:xfrm>
          <a:prstGeom prst="rect">
            <a:avLst/>
          </a:prstGeom>
        </p:spPr>
        <p:txBody>
          <a:bodyPr wrap="square">
            <a:spAutoFit/>
          </a:bodyPr>
          <a:lstStyle/>
          <a:p>
            <a:pPr algn="ctr">
              <a:lnSpc>
                <a:spcPct val="107000"/>
              </a:lnSpc>
              <a:spcAft>
                <a:spcPts val="1125"/>
              </a:spcAft>
            </a:pPr>
            <a:r>
              <a:rPr lang="ru-RU" sz="4000" b="1" dirty="0" smtClean="0"/>
              <a:t>Вам как  родителям  малыша 2-3 лет важно:</a:t>
            </a:r>
            <a:endParaRPr lang="ru-RU" sz="4000" dirty="0" smtClean="0"/>
          </a:p>
          <a:p>
            <a:pPr>
              <a:lnSpc>
                <a:spcPct val="107000"/>
              </a:lnSpc>
              <a:spcAft>
                <a:spcPts val="1125"/>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963133" y="4693364"/>
            <a:ext cx="3437946" cy="1830227"/>
          </a:xfrm>
          <a:prstGeom prst="rect">
            <a:avLst/>
          </a:prstGeom>
        </p:spPr>
      </p:pic>
    </p:spTree>
    <p:extLst>
      <p:ext uri="{BB962C8B-B14F-4D97-AF65-F5344CB8AC3E}">
        <p14:creationId xmlns:p14="http://schemas.microsoft.com/office/powerpoint/2010/main" xmlns="" val="20859807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30" fill="hold">
                                          <p:stCondLst>
                                            <p:cond delay="0"/>
                                          </p:stCondLst>
                                        </p:cTn>
                                        <p:tgtEl>
                                          <p:spTgt spid="20"/>
                                        </p:tgtEl>
                                        <p:attrNameLst>
                                          <p:attrName>r</p:attrName>
                                        </p:attrNameLst>
                                      </p:cBhvr>
                                    </p:animRot>
                                    <p:animRot by="-240000">
                                      <p:cBhvr>
                                        <p:cTn id="7" dur="260" fill="hold">
                                          <p:stCondLst>
                                            <p:cond delay="260"/>
                                          </p:stCondLst>
                                        </p:cTn>
                                        <p:tgtEl>
                                          <p:spTgt spid="20"/>
                                        </p:tgtEl>
                                        <p:attrNameLst>
                                          <p:attrName>r</p:attrName>
                                        </p:attrNameLst>
                                      </p:cBhvr>
                                    </p:animRot>
                                    <p:animRot by="240000">
                                      <p:cBhvr>
                                        <p:cTn id="8" dur="260" fill="hold">
                                          <p:stCondLst>
                                            <p:cond delay="520"/>
                                          </p:stCondLst>
                                        </p:cTn>
                                        <p:tgtEl>
                                          <p:spTgt spid="20"/>
                                        </p:tgtEl>
                                        <p:attrNameLst>
                                          <p:attrName>r</p:attrName>
                                        </p:attrNameLst>
                                      </p:cBhvr>
                                    </p:animRot>
                                    <p:animRot by="-240000">
                                      <p:cBhvr>
                                        <p:cTn id="9" dur="260" fill="hold">
                                          <p:stCondLst>
                                            <p:cond delay="780"/>
                                          </p:stCondLst>
                                        </p:cTn>
                                        <p:tgtEl>
                                          <p:spTgt spid="20"/>
                                        </p:tgtEl>
                                        <p:attrNameLst>
                                          <p:attrName>r</p:attrName>
                                        </p:attrNameLst>
                                      </p:cBhvr>
                                    </p:animRot>
                                    <p:animRot by="120000">
                                      <p:cBhvr>
                                        <p:cTn id="10" dur="260" fill="hold">
                                          <p:stCondLst>
                                            <p:cond delay="104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1451" y="1600200"/>
            <a:ext cx="7665577" cy="52578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317744">
            <a:off x="9188535" y="149877"/>
            <a:ext cx="1665083" cy="3659652"/>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0190761">
            <a:off x="8092476" y="3547909"/>
            <a:ext cx="1210787" cy="2661164"/>
          </a:xfrm>
          <a:prstGeom prst="rect">
            <a:avLst/>
          </a:prstGeom>
        </p:spPr>
      </p:pic>
      <p:pic>
        <p:nvPicPr>
          <p:cNvPr id="10" name="Рисунок 9"/>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201021" y="718537"/>
            <a:ext cx="827711" cy="770369"/>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93301" y="1357265"/>
            <a:ext cx="435211" cy="438152"/>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15337" y="3599349"/>
            <a:ext cx="547795" cy="573704"/>
          </a:xfrm>
          <a:prstGeom prst="rect">
            <a:avLst/>
          </a:prstGeom>
        </p:spPr>
      </p:pic>
      <p:pic>
        <p:nvPicPr>
          <p:cNvPr id="13" name="Рисунок 12"/>
          <p:cNvPicPr>
            <a:picLocks noChangeAspect="1"/>
          </p:cNvPicPr>
          <p:nvPr/>
        </p:nvPicPr>
        <p:blipFill>
          <a:blip r:embed="rId9" cstate="hqprint">
            <a:extLst>
              <a:ext uri="{28A0092B-C50C-407E-A947-70E740481C1C}">
                <a14:useLocalDpi xmlns:a14="http://schemas.microsoft.com/office/drawing/2010/main" xmlns="" val="0"/>
              </a:ext>
            </a:extLst>
          </a:blip>
          <a:stretch>
            <a:fillRect/>
          </a:stretch>
        </p:blipFill>
        <p:spPr>
          <a:xfrm>
            <a:off x="2352218" y="5833061"/>
            <a:ext cx="437421" cy="422162"/>
          </a:xfrm>
          <a:prstGeom prst="rect">
            <a:avLst/>
          </a:prstGeom>
        </p:spPr>
      </p:pic>
      <p:pic>
        <p:nvPicPr>
          <p:cNvPr id="14" name="Рисунок 13"/>
          <p:cNvPicPr>
            <a:picLocks noChangeAspect="1"/>
          </p:cNvPicPr>
          <p:nvPr/>
        </p:nvPicPr>
        <p:blipFill>
          <a:blip r:embed="rId10" cstate="hqprint">
            <a:extLst>
              <a:ext uri="{28A0092B-C50C-407E-A947-70E740481C1C}">
                <a14:useLocalDpi xmlns:a14="http://schemas.microsoft.com/office/drawing/2010/main" xmlns="" val="0"/>
              </a:ext>
            </a:extLst>
          </a:blip>
          <a:stretch>
            <a:fillRect/>
          </a:stretch>
        </p:blipFill>
        <p:spPr>
          <a:xfrm>
            <a:off x="10176697" y="1117044"/>
            <a:ext cx="473130" cy="456626"/>
          </a:xfrm>
          <a:prstGeom prst="rect">
            <a:avLst/>
          </a:prstGeom>
        </p:spPr>
      </p:pic>
      <p:pic>
        <p:nvPicPr>
          <p:cNvPr id="15" name="Рисунок 14"/>
          <p:cNvPicPr>
            <a:picLocks noChangeAspect="1"/>
          </p:cNvPicPr>
          <p:nvPr/>
        </p:nvPicPr>
        <p:blipFill>
          <a:blip r:embed="rId11" cstate="hqprint">
            <a:extLst>
              <a:ext uri="{28A0092B-C50C-407E-A947-70E740481C1C}">
                <a14:useLocalDpi xmlns:a14="http://schemas.microsoft.com/office/drawing/2010/main" xmlns="" val="0"/>
              </a:ext>
            </a:extLst>
          </a:blip>
          <a:stretch>
            <a:fillRect/>
          </a:stretch>
        </p:blipFill>
        <p:spPr>
          <a:xfrm>
            <a:off x="10821176" y="604119"/>
            <a:ext cx="693032" cy="707322"/>
          </a:xfrm>
          <a:prstGeom prst="rect">
            <a:avLst/>
          </a:prstGeom>
        </p:spPr>
      </p:pic>
      <p:pic>
        <p:nvPicPr>
          <p:cNvPr id="16" name="Рисунок 15"/>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1472889" y="5829277"/>
            <a:ext cx="766685" cy="713571"/>
          </a:xfrm>
          <a:prstGeom prst="rect">
            <a:avLst/>
          </a:prstGeom>
        </p:spPr>
      </p:pic>
      <p:pic>
        <p:nvPicPr>
          <p:cNvPr id="17" name="Рисунок 16"/>
          <p:cNvPicPr>
            <a:picLocks noChangeAspect="1"/>
          </p:cNvPicPr>
          <p:nvPr/>
        </p:nvPicPr>
        <p:blipFill>
          <a:blip r:embed="rId12" cstate="hqprint">
            <a:extLst>
              <a:ext uri="{28A0092B-C50C-407E-A947-70E740481C1C}">
                <a14:useLocalDpi xmlns:a14="http://schemas.microsoft.com/office/drawing/2010/main" xmlns="" val="0"/>
              </a:ext>
            </a:extLst>
          </a:blip>
          <a:stretch>
            <a:fillRect/>
          </a:stretch>
        </p:blipFill>
        <p:spPr>
          <a:xfrm>
            <a:off x="10687875" y="4694214"/>
            <a:ext cx="733758" cy="748887"/>
          </a:xfrm>
          <a:prstGeom prst="rect">
            <a:avLst/>
          </a:prstGeom>
        </p:spPr>
      </p:pic>
      <p:sp>
        <p:nvSpPr>
          <p:cNvPr id="19" name="Прямоугольник 18"/>
          <p:cNvSpPr/>
          <p:nvPr/>
        </p:nvSpPr>
        <p:spPr>
          <a:xfrm>
            <a:off x="1854926" y="2213283"/>
            <a:ext cx="6439988" cy="3785652"/>
          </a:xfrm>
          <a:prstGeom prst="rect">
            <a:avLst/>
          </a:prstGeom>
        </p:spPr>
        <p:txBody>
          <a:bodyPr wrap="square">
            <a:spAutoFit/>
          </a:bodyPr>
          <a:lstStyle/>
          <a:p>
            <a:pPr lvl="1" fontAlgn="base">
              <a:spcBef>
                <a:spcPct val="0"/>
              </a:spcBef>
              <a:spcAft>
                <a:spcPct val="0"/>
              </a:spcAft>
              <a:buFont typeface="Symbol" pitchFamily="18" charset="2"/>
              <a:buChar char=""/>
              <a:tabLst>
                <a:tab pos="914400" algn="l"/>
              </a:tabLst>
            </a:pPr>
            <a:r>
              <a:rPr lang="ru-RU" sz="2400" b="1" dirty="0" smtClean="0">
                <a:solidFill>
                  <a:srgbClr val="000000"/>
                </a:solidFill>
                <a:latin typeface="Calibri" pitchFamily="34" charset="0"/>
                <a:ea typeface="Times New Roman" pitchFamily="18" charset="0"/>
                <a:cs typeface="Times New Roman" pitchFamily="18" charset="0"/>
              </a:rPr>
              <a:t>Понимать, что энергичный и активный ребенок — это естественно, хотя временами утомительно. Поэтому вам нужно быть готовыми к этому и по возможности организовывать безопасное пространство, в котором малыш мог бы беспрепятственно использовать свою энергию для подвижных игр. Будет прекрасно, если именно вы хотя бы иногда будете его партнером по игре.</a:t>
            </a:r>
            <a:endParaRPr lang="ru-RU" sz="2400" b="1" dirty="0" smtClean="0">
              <a:latin typeface="Arial" pitchFamily="34" charset="0"/>
              <a:cs typeface="Arial" pitchFamily="34" charset="0"/>
            </a:endParaRPr>
          </a:p>
        </p:txBody>
      </p:sp>
    </p:spTree>
    <p:extLst>
      <p:ext uri="{BB962C8B-B14F-4D97-AF65-F5344CB8AC3E}">
        <p14:creationId xmlns:p14="http://schemas.microsoft.com/office/powerpoint/2010/main" xmlns="" val="2594598388"/>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3"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391304">
            <a:off x="8180249" y="3564578"/>
            <a:ext cx="1026529" cy="233372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371516">
            <a:off x="9146312" y="2079797"/>
            <a:ext cx="1583826" cy="3600683"/>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Рисунок 9"/>
          <p:cNvPicPr>
            <a:picLocks noChangeAspect="1"/>
          </p:cNvPicPr>
          <p:nvPr/>
        </p:nvPicPr>
        <p:blipFill>
          <a:blip r:embed="rId5" cstate="hqprint">
            <a:extLst>
              <a:ext uri="{28A0092B-C50C-407E-A947-70E740481C1C}">
                <a14:useLocalDpi xmlns:a14="http://schemas.microsoft.com/office/drawing/2010/main" xmlns="" val="0"/>
              </a:ext>
            </a:extLst>
          </a:blip>
          <a:stretch>
            <a:fillRect/>
          </a:stretch>
        </p:blipFill>
        <p:spPr>
          <a:xfrm>
            <a:off x="387794" y="590196"/>
            <a:ext cx="759960" cy="775629"/>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47754" y="1308113"/>
            <a:ext cx="488751" cy="471702"/>
          </a:xfrm>
          <a:prstGeom prst="rect">
            <a:avLst/>
          </a:prstGeom>
        </p:spPr>
      </p:pic>
      <p:pic>
        <p:nvPicPr>
          <p:cNvPr id="12" name="Рисунок 11"/>
          <p:cNvPicPr>
            <a:picLocks noChangeAspect="1"/>
          </p:cNvPicPr>
          <p:nvPr/>
        </p:nvPicPr>
        <p:blipFill>
          <a:blip r:embed="rId7" cstate="hqprint">
            <a:extLst>
              <a:ext uri="{28A0092B-C50C-407E-A947-70E740481C1C}">
                <a14:useLocalDpi xmlns:a14="http://schemas.microsoft.com/office/drawing/2010/main" xmlns="" val="0"/>
              </a:ext>
            </a:extLst>
          </a:blip>
          <a:stretch>
            <a:fillRect/>
          </a:stretch>
        </p:blipFill>
        <p:spPr>
          <a:xfrm>
            <a:off x="3992876" y="5964121"/>
            <a:ext cx="739549" cy="739549"/>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030252" y="5729100"/>
            <a:ext cx="496967" cy="479631"/>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flipH="1">
            <a:off x="10584835" y="4376523"/>
            <a:ext cx="526247" cy="507890"/>
          </a:xfrm>
          <a:prstGeom prst="rect">
            <a:avLst/>
          </a:prstGeom>
        </p:spPr>
      </p:pic>
      <p:pic>
        <p:nvPicPr>
          <p:cNvPr id="15" name="Рисунок 1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926055" y="4868749"/>
            <a:ext cx="690873" cy="810578"/>
          </a:xfrm>
          <a:prstGeom prst="rect">
            <a:avLst/>
          </a:prstGeom>
        </p:spPr>
      </p:pic>
      <p:pic>
        <p:nvPicPr>
          <p:cNvPr id="16" name="Рисунок 1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63246" y="3323594"/>
            <a:ext cx="434825" cy="455391"/>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0905811" y="645660"/>
            <a:ext cx="865254" cy="880122"/>
          </a:xfrm>
          <a:prstGeom prst="rect">
            <a:avLst/>
          </a:prstGeom>
        </p:spPr>
      </p:pic>
      <p:pic>
        <p:nvPicPr>
          <p:cNvPr id="20" name="Рисунок 19"/>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1396870" y="5552203"/>
            <a:ext cx="626878" cy="656528"/>
          </a:xfrm>
          <a:prstGeom prst="rect">
            <a:avLst/>
          </a:prstGeom>
        </p:spPr>
      </p:pic>
      <p:sp>
        <p:nvSpPr>
          <p:cNvPr id="4" name="Прямоугольник 3"/>
          <p:cNvSpPr/>
          <p:nvPr/>
        </p:nvSpPr>
        <p:spPr>
          <a:xfrm>
            <a:off x="2116777" y="-669237"/>
            <a:ext cx="7027224" cy="1715213"/>
          </a:xfrm>
          <a:prstGeom prst="rect">
            <a:avLst/>
          </a:prstGeom>
        </p:spPr>
        <p:txBody>
          <a:bodyPr wrap="square">
            <a:spAutoFit/>
          </a:bodyPr>
          <a:lstStyle/>
          <a:p>
            <a:pPr>
              <a:lnSpc>
                <a:spcPct val="107000"/>
              </a:lnSpc>
              <a:spcAft>
                <a:spcPts val="1125"/>
              </a:spcAft>
            </a:pPr>
            <a:endParaRPr lang="ru-RU"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1125"/>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ru-RU" dirty="0">
                <a:solidFill>
                  <a:srgbClr val="000000"/>
                </a:solidFill>
                <a:latin typeface="Arial" panose="020B0604020202020204" pitchFamily="34" charset="0"/>
                <a:ea typeface="Times New Roman" panose="02020603050405020304" pitchFamily="18" charset="0"/>
              </a:rPr>
              <a:t/>
            </a:r>
            <a:br>
              <a:rPr lang="ru-RU" dirty="0">
                <a:solidFill>
                  <a:srgbClr val="000000"/>
                </a:solidFill>
                <a:latin typeface="Arial" panose="020B0604020202020204" pitchFamily="34" charset="0"/>
                <a:ea typeface="Times New Roman" panose="02020603050405020304" pitchFamily="18" charset="0"/>
              </a:rPr>
            </a:br>
            <a:endParaRPr lang="ru-RU" dirty="0"/>
          </a:p>
        </p:txBody>
      </p:sp>
      <p:pic>
        <p:nvPicPr>
          <p:cNvPr id="2" name="Рисунок 1"/>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1843918" y="593314"/>
            <a:ext cx="7665577" cy="5257800"/>
          </a:xfrm>
          <a:prstGeom prst="rect">
            <a:avLst/>
          </a:prstGeom>
        </p:spPr>
      </p:pic>
      <p:sp>
        <p:nvSpPr>
          <p:cNvPr id="21" name="Прямоугольник 20"/>
          <p:cNvSpPr/>
          <p:nvPr/>
        </p:nvSpPr>
        <p:spPr>
          <a:xfrm>
            <a:off x="2364377" y="1628507"/>
            <a:ext cx="6779623" cy="3308598"/>
          </a:xfrm>
          <a:prstGeom prst="rect">
            <a:avLst/>
          </a:prstGeom>
        </p:spPr>
        <p:txBody>
          <a:bodyPr wrap="square">
            <a:spAutoFit/>
          </a:bodyPr>
          <a:lstStyle/>
          <a:p>
            <a:pPr lvl="1" fontAlgn="base">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Предоставить ребенку возможность играть с мелким материалом: пуговицами, крупой, деталями конструктора, камушками, шишками, и другими различными по ощущениям предметами. Обязательно под присмотром взрослого!</a:t>
            </a:r>
            <a:endParaRPr lang="ru-RU" sz="11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Чаще разговаривать с малышом, читать ему сказки, книжки, обсуждать то, что он видел или в чем принимал участие. Полезны периодические контакты с малознакомыми детьми или взрослыми, поскольку ребенок вынужден старательнее произносить то, что мама обычно понимала с полуслова.</a:t>
            </a:r>
            <a:endParaRPr lang="ru-RU" b="1" dirty="0" smtClean="0">
              <a:latin typeface="Arial" pitchFamily="34" charset="0"/>
              <a:cs typeface="Arial" pitchFamily="34" charset="0"/>
            </a:endParaRPr>
          </a:p>
        </p:txBody>
      </p:sp>
    </p:spTree>
    <p:extLst>
      <p:ext uri="{BB962C8B-B14F-4D97-AF65-F5344CB8AC3E}">
        <p14:creationId xmlns:p14="http://schemas.microsoft.com/office/powerpoint/2010/main" xmlns="" val="1662817515"/>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p:cNvPicPr>
          <p:nvPr/>
        </p:nvPicPr>
        <p:blipFill>
          <a:blip r:embed="rId2">
            <a:extLst>
              <a:ext uri="{28A0092B-C50C-407E-A947-70E740481C1C}">
                <a14:useLocalDpi xmlns:a14="http://schemas.microsoft.com/office/drawing/2010/main" xmlns="" val="0"/>
              </a:ext>
            </a:extLst>
          </a:blip>
          <a:stretch>
            <a:fillRect/>
          </a:stretch>
        </p:blipFill>
        <p:spPr>
          <a:xfrm>
            <a:off x="2555732" y="1320104"/>
            <a:ext cx="8290204" cy="4489704"/>
          </a:xfrm>
          <a:prstGeom prst="rect">
            <a:avLst/>
          </a:prstGeom>
        </p:spPr>
      </p:pic>
      <p:pic>
        <p:nvPicPr>
          <p:cNvPr id="3" name="Рисунок 2"/>
          <p:cNvPicPr>
            <a:picLocks/>
          </p:cNvPicPr>
          <p:nvPr/>
        </p:nvPicPr>
        <p:blipFill>
          <a:blip r:embed="rId3">
            <a:extLst>
              <a:ext uri="{28A0092B-C50C-407E-A947-70E740481C1C}">
                <a14:useLocalDpi xmlns:a14="http://schemas.microsoft.com/office/drawing/2010/main" xmlns="" val="0"/>
              </a:ext>
            </a:extLst>
          </a:blip>
          <a:stretch>
            <a:fillRect/>
          </a:stretch>
        </p:blipFill>
        <p:spPr>
          <a:xfrm>
            <a:off x="425561" y="3939449"/>
            <a:ext cx="5586984" cy="317296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198864" y="2889504"/>
            <a:ext cx="2000978" cy="3136392"/>
          </a:xfrm>
          <a:prstGeom prst="rect">
            <a:avLst/>
          </a:prstGeom>
        </p:spPr>
      </p:pic>
      <p:pic>
        <p:nvPicPr>
          <p:cNvPr id="10" name="Рисунок 9"/>
          <p:cNvPicPr>
            <a:picLocks noChangeAspect="1"/>
          </p:cNvPicPr>
          <p:nvPr/>
        </p:nvPicPr>
        <p:blipFill>
          <a:blip r:embed="rId5" cstate="hqprint">
            <a:extLst>
              <a:ext uri="{28A0092B-C50C-407E-A947-70E740481C1C}">
                <a14:useLocalDpi xmlns:a14="http://schemas.microsoft.com/office/drawing/2010/main" xmlns="" val="0"/>
              </a:ext>
            </a:extLst>
          </a:blip>
          <a:stretch>
            <a:fillRect/>
          </a:stretch>
        </p:blipFill>
        <p:spPr>
          <a:xfrm>
            <a:off x="10658500" y="1384344"/>
            <a:ext cx="710972" cy="725631"/>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48072" y="5045083"/>
            <a:ext cx="657293" cy="771180"/>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145669" y="967309"/>
            <a:ext cx="481119" cy="484369"/>
          </a:xfrm>
          <a:prstGeom prst="rect">
            <a:avLst/>
          </a:prstGeom>
        </p:spPr>
      </p:pic>
      <p:pic>
        <p:nvPicPr>
          <p:cNvPr id="14" name="Рисунок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395414" y="5606630"/>
            <a:ext cx="416453" cy="419266"/>
          </a:xfrm>
          <a:prstGeom prst="rect">
            <a:avLst/>
          </a:prstGeom>
        </p:spPr>
      </p:pic>
      <p:pic>
        <p:nvPicPr>
          <p:cNvPr id="15" name="Рисунок 14"/>
          <p:cNvPicPr>
            <a:picLocks noChangeAspect="1"/>
          </p:cNvPicPr>
          <p:nvPr/>
        </p:nvPicPr>
        <p:blipFill>
          <a:blip r:embed="rId9" cstate="hqprint">
            <a:extLst>
              <a:ext uri="{28A0092B-C50C-407E-A947-70E740481C1C}">
                <a14:useLocalDpi xmlns:a14="http://schemas.microsoft.com/office/drawing/2010/main" xmlns="" val="0"/>
              </a:ext>
            </a:extLst>
          </a:blip>
          <a:stretch>
            <a:fillRect/>
          </a:stretch>
        </p:blipFill>
        <p:spPr>
          <a:xfrm>
            <a:off x="517571" y="3332125"/>
            <a:ext cx="391089" cy="409586"/>
          </a:xfrm>
          <a:prstGeom prst="rect">
            <a:avLst/>
          </a:prstGeom>
        </p:spPr>
      </p:pic>
      <p:pic>
        <p:nvPicPr>
          <p:cNvPr id="16" name="Рисунок 1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992530" y="5045083"/>
            <a:ext cx="414623" cy="434234"/>
          </a:xfrm>
          <a:prstGeom prst="rect">
            <a:avLst/>
          </a:prstGeom>
        </p:spPr>
      </p:pic>
      <p:pic>
        <p:nvPicPr>
          <p:cNvPr id="21" name="Рисунок 20"/>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74811" y="680933"/>
            <a:ext cx="747851" cy="770745"/>
          </a:xfrm>
          <a:prstGeom prst="rect">
            <a:avLst/>
          </a:prstGeom>
        </p:spPr>
      </p:pic>
      <p:pic>
        <p:nvPicPr>
          <p:cNvPr id="22" name="Рисунок 21"/>
          <p:cNvPicPr>
            <a:picLocks noChangeAspect="1"/>
          </p:cNvPicPr>
          <p:nvPr/>
        </p:nvPicPr>
        <p:blipFill>
          <a:blip r:embed="rId10" cstate="hqprint">
            <a:extLst>
              <a:ext uri="{28A0092B-C50C-407E-A947-70E740481C1C}">
                <a14:useLocalDpi xmlns:a14="http://schemas.microsoft.com/office/drawing/2010/main" xmlns="" val="0"/>
              </a:ext>
            </a:extLst>
          </a:blip>
          <a:stretch>
            <a:fillRect/>
          </a:stretch>
        </p:blipFill>
        <p:spPr>
          <a:xfrm>
            <a:off x="6770779" y="4541526"/>
            <a:ext cx="355050" cy="371843"/>
          </a:xfrm>
          <a:prstGeom prst="rect">
            <a:avLst/>
          </a:prstGeom>
        </p:spPr>
      </p:pic>
      <p:pic>
        <p:nvPicPr>
          <p:cNvPr id="23" name="Рисунок 22"/>
          <p:cNvPicPr>
            <a:picLocks noChangeAspect="1"/>
          </p:cNvPicPr>
          <p:nvPr/>
        </p:nvPicPr>
        <p:blipFill>
          <a:blip r:embed="rId12" cstate="hqprint">
            <a:extLst>
              <a:ext uri="{28A0092B-C50C-407E-A947-70E740481C1C}">
                <a14:useLocalDpi xmlns:a14="http://schemas.microsoft.com/office/drawing/2010/main" xmlns="" val="0"/>
              </a:ext>
            </a:extLst>
          </a:blip>
          <a:stretch>
            <a:fillRect/>
          </a:stretch>
        </p:blipFill>
        <p:spPr>
          <a:xfrm>
            <a:off x="1045365" y="1301136"/>
            <a:ext cx="385530" cy="388135"/>
          </a:xfrm>
          <a:prstGeom prst="rect">
            <a:avLst/>
          </a:prstGeom>
        </p:spPr>
      </p:pic>
      <p:sp>
        <p:nvSpPr>
          <p:cNvPr id="24" name="Заголовок 1"/>
          <p:cNvSpPr txBox="1">
            <a:spLocks/>
          </p:cNvSpPr>
          <p:nvPr/>
        </p:nvSpPr>
        <p:spPr>
          <a:xfrm>
            <a:off x="1890033" y="4099064"/>
            <a:ext cx="3855174" cy="17465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ru-RU" sz="2800" kern="1200" baseline="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ru-RU" dirty="0">
              <a:solidFill>
                <a:schemeClr val="accent5">
                  <a:lumMod val="50000"/>
                </a:schemeClr>
              </a:solidFill>
            </a:endParaRPr>
          </a:p>
        </p:txBody>
      </p:sp>
      <p:sp>
        <p:nvSpPr>
          <p:cNvPr id="25" name="Заголовок 1"/>
          <p:cNvSpPr txBox="1">
            <a:spLocks/>
          </p:cNvSpPr>
          <p:nvPr/>
        </p:nvSpPr>
        <p:spPr>
          <a:xfrm>
            <a:off x="3806482" y="1168843"/>
            <a:ext cx="5976258" cy="27173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Прямоугольник 3"/>
          <p:cNvSpPr/>
          <p:nvPr/>
        </p:nvSpPr>
        <p:spPr>
          <a:xfrm>
            <a:off x="3048000" y="1752836"/>
            <a:ext cx="7687214" cy="373757"/>
          </a:xfrm>
          <a:prstGeom prst="rect">
            <a:avLst/>
          </a:prstGeom>
        </p:spPr>
        <p:txBody>
          <a:bodyPr wrap="square">
            <a:spAutoFit/>
          </a:bodyPr>
          <a:lstStyle/>
          <a:p>
            <a:pPr>
              <a:lnSpc>
                <a:spcPct val="107000"/>
              </a:lnSpc>
              <a:spcAft>
                <a:spcPts val="1125"/>
              </a:spcAft>
            </a:pPr>
            <a:r>
              <a:rPr lang="ru-RU"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1380582" y="4571182"/>
            <a:ext cx="3979426" cy="1908239"/>
          </a:xfrm>
          <a:prstGeom prst="rect">
            <a:avLst/>
          </a:prstGeom>
        </p:spPr>
      </p:pic>
      <p:sp>
        <p:nvSpPr>
          <p:cNvPr id="20" name="Прямоугольник 19"/>
          <p:cNvSpPr/>
          <p:nvPr/>
        </p:nvSpPr>
        <p:spPr>
          <a:xfrm>
            <a:off x="3047999" y="2067089"/>
            <a:ext cx="7519851" cy="2446824"/>
          </a:xfrm>
          <a:prstGeom prst="rect">
            <a:avLst/>
          </a:prstGeom>
        </p:spPr>
        <p:txBody>
          <a:bodyPr wrap="square">
            <a:spAutoFit/>
          </a:bodyPr>
          <a:lstStyle/>
          <a:p>
            <a:pPr lvl="1" fontAlgn="base">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Предоставлять возможности для самых разных игр, в основном с предметами. Некоторые дети могут сами увлеченно вкладывать предметы один в другой, разбирать на части, перекладывать их, осваивая начальные этапы анализа и синтеза. Но в 2-3 года в процессе </a:t>
            </a:r>
            <a:r>
              <a:rPr lang="ru-RU" sz="2000" b="1" dirty="0" smtClean="0">
                <a:solidFill>
                  <a:srgbClr val="000000"/>
                </a:solidFill>
                <a:latin typeface="Calibri" pitchFamily="34" charset="0"/>
                <a:ea typeface="Times New Roman" pitchFamily="18" charset="0"/>
                <a:cs typeface="Times New Roman" pitchFamily="18" charset="0"/>
              </a:rPr>
              <a:t>игры</a:t>
            </a:r>
            <a:r>
              <a:rPr lang="ru-RU" sz="1900" b="1" dirty="0" smtClean="0">
                <a:solidFill>
                  <a:srgbClr val="000000"/>
                </a:solidFill>
                <a:latin typeface="Calibri" pitchFamily="34" charset="0"/>
                <a:ea typeface="Times New Roman" pitchFamily="18" charset="0"/>
                <a:cs typeface="Times New Roman" pitchFamily="18" charset="0"/>
              </a:rPr>
              <a:t> малыш чаще всего нуждается в компании матери или любящих его взрослых, поскольку ему нужны совместность и доброжелательное сотрудничество.</a:t>
            </a:r>
            <a:endParaRPr lang="ru-RU" b="1" dirty="0" smtClean="0">
              <a:latin typeface="Arial" pitchFamily="34" charset="0"/>
              <a:cs typeface="Arial" pitchFamily="34" charset="0"/>
            </a:endParaRPr>
          </a:p>
        </p:txBody>
      </p:sp>
    </p:spTree>
    <p:extLst>
      <p:ext uri="{BB962C8B-B14F-4D97-AF65-F5344CB8AC3E}">
        <p14:creationId xmlns:p14="http://schemas.microsoft.com/office/powerpoint/2010/main" xmlns="" val="32405291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30" fill="hold">
                                          <p:stCondLst>
                                            <p:cond delay="0"/>
                                          </p:stCondLst>
                                        </p:cTn>
                                        <p:tgtEl>
                                          <p:spTgt spid="6"/>
                                        </p:tgtEl>
                                        <p:attrNameLst>
                                          <p:attrName>r</p:attrName>
                                        </p:attrNameLst>
                                      </p:cBhvr>
                                    </p:animRot>
                                    <p:animRot by="-240000">
                                      <p:cBhvr>
                                        <p:cTn id="7" dur="260" fill="hold">
                                          <p:stCondLst>
                                            <p:cond delay="260"/>
                                          </p:stCondLst>
                                        </p:cTn>
                                        <p:tgtEl>
                                          <p:spTgt spid="6"/>
                                        </p:tgtEl>
                                        <p:attrNameLst>
                                          <p:attrName>r</p:attrName>
                                        </p:attrNameLst>
                                      </p:cBhvr>
                                    </p:animRot>
                                    <p:animRot by="240000">
                                      <p:cBhvr>
                                        <p:cTn id="8" dur="260" fill="hold">
                                          <p:stCondLst>
                                            <p:cond delay="520"/>
                                          </p:stCondLst>
                                        </p:cTn>
                                        <p:tgtEl>
                                          <p:spTgt spid="6"/>
                                        </p:tgtEl>
                                        <p:attrNameLst>
                                          <p:attrName>r</p:attrName>
                                        </p:attrNameLst>
                                      </p:cBhvr>
                                    </p:animRot>
                                    <p:animRot by="-240000">
                                      <p:cBhvr>
                                        <p:cTn id="9" dur="260" fill="hold">
                                          <p:stCondLst>
                                            <p:cond delay="780"/>
                                          </p:stCondLst>
                                        </p:cTn>
                                        <p:tgtEl>
                                          <p:spTgt spid="6"/>
                                        </p:tgtEl>
                                        <p:attrNameLst>
                                          <p:attrName>r</p:attrName>
                                        </p:attrNameLst>
                                      </p:cBhvr>
                                    </p:animRot>
                                    <p:animRot by="120000">
                                      <p:cBhvr>
                                        <p:cTn id="10" dur="260" fill="hold">
                                          <p:stCondLst>
                                            <p:cond delay="104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55064" y="585216"/>
            <a:ext cx="7665577" cy="52578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360699">
            <a:off x="9097104" y="1956787"/>
            <a:ext cx="1618228" cy="367889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137733">
            <a:off x="8223050" y="3668621"/>
            <a:ext cx="1011181" cy="2298829"/>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Рисунок 7"/>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783119" y="5843016"/>
            <a:ext cx="710972" cy="725631"/>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0549961" y="450948"/>
            <a:ext cx="852941" cy="1000728"/>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806205" y="1209493"/>
            <a:ext cx="481119" cy="484369"/>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658762" y="5687504"/>
            <a:ext cx="416453" cy="419266"/>
          </a:xfrm>
          <a:prstGeom prst="rect">
            <a:avLst/>
          </a:prstGeom>
        </p:spPr>
      </p:pic>
      <p:pic>
        <p:nvPicPr>
          <p:cNvPr id="12" name="Рисунок 11"/>
          <p:cNvPicPr>
            <a:picLocks noChangeAspect="1"/>
          </p:cNvPicPr>
          <p:nvPr/>
        </p:nvPicPr>
        <p:blipFill>
          <a:blip r:embed="rId10" cstate="hqprint">
            <a:extLst>
              <a:ext uri="{28A0092B-C50C-407E-A947-70E740481C1C}">
                <a14:useLocalDpi xmlns:a14="http://schemas.microsoft.com/office/drawing/2010/main" xmlns="" val="0"/>
              </a:ext>
            </a:extLst>
          </a:blip>
          <a:stretch>
            <a:fillRect/>
          </a:stretch>
        </p:blipFill>
        <p:spPr>
          <a:xfrm>
            <a:off x="517571" y="3332125"/>
            <a:ext cx="391089" cy="409586"/>
          </a:xfrm>
          <a:prstGeom prst="rect">
            <a:avLst/>
          </a:prstGeom>
        </p:spPr>
      </p:pic>
      <p:pic>
        <p:nvPicPr>
          <p:cNvPr id="13" name="Рисунок 1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515799" y="5843016"/>
            <a:ext cx="414623" cy="434234"/>
          </a:xfrm>
          <a:prstGeom prst="rect">
            <a:avLst/>
          </a:prstGeom>
        </p:spPr>
      </p:pic>
      <p:pic>
        <p:nvPicPr>
          <p:cNvPr id="14" name="Рисунок 1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85429" y="680933"/>
            <a:ext cx="747851" cy="770745"/>
          </a:xfrm>
          <a:prstGeom prst="rect">
            <a:avLst/>
          </a:prstGeom>
        </p:spPr>
      </p:pic>
      <p:pic>
        <p:nvPicPr>
          <p:cNvPr id="15" name="Рисунок 14"/>
          <p:cNvPicPr>
            <a:picLocks noChangeAspect="1"/>
          </p:cNvPicPr>
          <p:nvPr/>
        </p:nvPicPr>
        <p:blipFill>
          <a:blip r:embed="rId11" cstate="hqprint">
            <a:extLst>
              <a:ext uri="{28A0092B-C50C-407E-A947-70E740481C1C}">
                <a14:useLocalDpi xmlns:a14="http://schemas.microsoft.com/office/drawing/2010/main" xmlns="" val="0"/>
              </a:ext>
            </a:extLst>
          </a:blip>
          <a:stretch>
            <a:fillRect/>
          </a:stretch>
        </p:blipFill>
        <p:spPr>
          <a:xfrm>
            <a:off x="6770779" y="4541526"/>
            <a:ext cx="355050" cy="371843"/>
          </a:xfrm>
          <a:prstGeom prst="rect">
            <a:avLst/>
          </a:prstGeom>
        </p:spPr>
      </p:pic>
      <p:pic>
        <p:nvPicPr>
          <p:cNvPr id="16" name="Рисунок 15"/>
          <p:cNvPicPr>
            <a:picLocks noChangeAspect="1"/>
          </p:cNvPicPr>
          <p:nvPr/>
        </p:nvPicPr>
        <p:blipFill>
          <a:blip r:embed="rId13" cstate="hqprint">
            <a:extLst>
              <a:ext uri="{28A0092B-C50C-407E-A947-70E740481C1C}">
                <a14:useLocalDpi xmlns:a14="http://schemas.microsoft.com/office/drawing/2010/main" xmlns="" val="0"/>
              </a:ext>
            </a:extLst>
          </a:blip>
          <a:stretch>
            <a:fillRect/>
          </a:stretch>
        </p:blipFill>
        <p:spPr>
          <a:xfrm>
            <a:off x="1006663" y="1257609"/>
            <a:ext cx="385530" cy="388135"/>
          </a:xfrm>
          <a:prstGeom prst="rect">
            <a:avLst/>
          </a:prstGeom>
        </p:spPr>
      </p:pic>
      <p:pic>
        <p:nvPicPr>
          <p:cNvPr id="18" name="Рисунок 17"/>
          <p:cNvPicPr>
            <a:picLocks noChangeAspect="1"/>
          </p:cNvPicPr>
          <p:nvPr/>
        </p:nvPicPr>
        <p:blipFill>
          <a:blip r:embed="rId14" cstate="hqprint">
            <a:extLst>
              <a:ext uri="{28A0092B-C50C-407E-A947-70E740481C1C}">
                <a14:useLocalDpi xmlns:a14="http://schemas.microsoft.com/office/drawing/2010/main" xmlns="" val="0"/>
              </a:ext>
            </a:extLst>
          </a:blip>
          <a:stretch>
            <a:fillRect/>
          </a:stretch>
        </p:blipFill>
        <p:spPr>
          <a:xfrm>
            <a:off x="10639822" y="4686515"/>
            <a:ext cx="673220" cy="684787"/>
          </a:xfrm>
          <a:prstGeom prst="rect">
            <a:avLst/>
          </a:prstGeom>
        </p:spPr>
      </p:pic>
      <p:sp>
        <p:nvSpPr>
          <p:cNvPr id="4" name="Прямоугольник 3"/>
          <p:cNvSpPr/>
          <p:nvPr/>
        </p:nvSpPr>
        <p:spPr>
          <a:xfrm>
            <a:off x="2162063" y="567384"/>
            <a:ext cx="7172413" cy="373757"/>
          </a:xfrm>
          <a:prstGeom prst="rect">
            <a:avLst/>
          </a:prstGeom>
        </p:spPr>
        <p:txBody>
          <a:bodyPr wrap="square">
            <a:spAutoFit/>
          </a:bodyPr>
          <a:lstStyle/>
          <a:p>
            <a:pPr>
              <a:lnSpc>
                <a:spcPct val="107000"/>
              </a:lnSpc>
              <a:spcAft>
                <a:spcPts val="1125"/>
              </a:spcAft>
            </a:pPr>
            <a:r>
              <a:rPr lang="ru-RU"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Прямоугольник 20"/>
          <p:cNvSpPr/>
          <p:nvPr/>
        </p:nvSpPr>
        <p:spPr>
          <a:xfrm>
            <a:off x="1920241" y="1628507"/>
            <a:ext cx="7223760" cy="3477875"/>
          </a:xfrm>
          <a:prstGeom prst="rect">
            <a:avLst/>
          </a:prstGeom>
        </p:spPr>
        <p:txBody>
          <a:bodyPr wrap="square">
            <a:spAutoFit/>
          </a:bodyPr>
          <a:lstStyle/>
          <a:p>
            <a:pPr lvl="1" fontAlgn="base">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Относиться к ребенку спокойно и дружелюбно. По возможности понимать его эмоциональное состояние и насущные потребности, поскольку в этом возрасте ребенок не всегда способен их четко сформулировать и заявить.</a:t>
            </a:r>
            <a:endParaRPr lang="ru-RU" sz="20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2000" b="1" dirty="0" smtClean="0">
                <a:solidFill>
                  <a:srgbClr val="000000"/>
                </a:solidFill>
                <a:latin typeface="Calibri" pitchFamily="34" charset="0"/>
                <a:ea typeface="Times New Roman" pitchFamily="18" charset="0"/>
                <a:cs typeface="Times New Roman" pitchFamily="18" charset="0"/>
              </a:rPr>
              <a:t>Помнить, что соблюдение разумной безопасности не должно лишать малыша возможности открытия нового и интересного. Ваша родительская тревога не должна замещать возможности развития для вашего ребенка, которое происходит в этом возрасте через восприятие, а значит, через постоянное исследование нового.</a:t>
            </a:r>
            <a:endParaRPr lang="ru-RU" sz="2000" b="1" dirty="0" smtClean="0">
              <a:latin typeface="Arial" pitchFamily="34" charset="0"/>
              <a:cs typeface="Arial" pitchFamily="34" charset="0"/>
            </a:endParaRPr>
          </a:p>
        </p:txBody>
      </p:sp>
    </p:spTree>
    <p:extLst>
      <p:ext uri="{BB962C8B-B14F-4D97-AF65-F5344CB8AC3E}">
        <p14:creationId xmlns:p14="http://schemas.microsoft.com/office/powerpoint/2010/main" xmlns="" val="3395124918"/>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6223" y="1965960"/>
            <a:ext cx="7665577" cy="52578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271592">
            <a:off x="9060182" y="2042292"/>
            <a:ext cx="1666786" cy="3663395"/>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094887">
            <a:off x="8198523" y="3655952"/>
            <a:ext cx="1072691" cy="2357646"/>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74514" y="1313226"/>
            <a:ext cx="454479" cy="475975"/>
          </a:xfrm>
          <a:prstGeom prst="rect">
            <a:avLst/>
          </a:prstGeom>
        </p:spPr>
      </p:pic>
      <p:pic>
        <p:nvPicPr>
          <p:cNvPr id="9" name="Рисунок 8"/>
          <p:cNvPicPr>
            <a:picLocks noChangeAspect="1"/>
          </p:cNvPicPr>
          <p:nvPr/>
        </p:nvPicPr>
        <p:blipFill>
          <a:blip r:embed="rId7" cstate="hqprint">
            <a:extLst>
              <a:ext uri="{28A0092B-C50C-407E-A947-70E740481C1C}">
                <a14:useLocalDpi xmlns:a14="http://schemas.microsoft.com/office/drawing/2010/main" xmlns="" val="0"/>
              </a:ext>
            </a:extLst>
          </a:blip>
          <a:stretch>
            <a:fillRect/>
          </a:stretch>
        </p:blipFill>
        <p:spPr>
          <a:xfrm>
            <a:off x="494947" y="718784"/>
            <a:ext cx="679567" cy="691243"/>
          </a:xfrm>
          <a:prstGeom prst="rect">
            <a:avLst/>
          </a:prstGeom>
        </p:spPr>
      </p:pic>
      <p:pic>
        <p:nvPicPr>
          <p:cNvPr id="10" name="Рисунок 9"/>
          <p:cNvPicPr>
            <a:picLocks noChangeAspect="1"/>
          </p:cNvPicPr>
          <p:nvPr/>
        </p:nvPicPr>
        <p:blipFill>
          <a:blip r:embed="rId8" cstate="hqprint">
            <a:extLst>
              <a:ext uri="{28A0092B-C50C-407E-A947-70E740481C1C}">
                <a14:useLocalDpi xmlns:a14="http://schemas.microsoft.com/office/drawing/2010/main" xmlns="" val="0"/>
              </a:ext>
            </a:extLst>
          </a:blip>
          <a:stretch>
            <a:fillRect/>
          </a:stretch>
        </p:blipFill>
        <p:spPr>
          <a:xfrm>
            <a:off x="612362" y="3273552"/>
            <a:ext cx="444736" cy="429222"/>
          </a:xfrm>
          <a:prstGeom prst="rect">
            <a:avLst/>
          </a:prstGeom>
        </p:spPr>
      </p:pic>
      <p:pic>
        <p:nvPicPr>
          <p:cNvPr id="11" name="Рисунок 10"/>
          <p:cNvPicPr>
            <a:picLocks noChangeAspect="1"/>
          </p:cNvPicPr>
          <p:nvPr/>
        </p:nvPicPr>
        <p:blipFill>
          <a:blip r:embed="rId9" cstate="hqprint">
            <a:extLst>
              <a:ext uri="{28A0092B-C50C-407E-A947-70E740481C1C}">
                <a14:useLocalDpi xmlns:a14="http://schemas.microsoft.com/office/drawing/2010/main" xmlns="" val="0"/>
              </a:ext>
            </a:extLst>
          </a:blip>
          <a:stretch>
            <a:fillRect/>
          </a:stretch>
        </p:blipFill>
        <p:spPr>
          <a:xfrm>
            <a:off x="10189793" y="1078969"/>
            <a:ext cx="446937" cy="431346"/>
          </a:xfrm>
          <a:prstGeom prst="rect">
            <a:avLst/>
          </a:prstGeom>
        </p:spPr>
      </p:pic>
      <p:pic>
        <p:nvPicPr>
          <p:cNvPr id="12" name="Рисунок 11"/>
          <p:cNvPicPr>
            <a:picLocks noChangeAspect="1"/>
          </p:cNvPicPr>
          <p:nvPr/>
        </p:nvPicPr>
        <p:blipFill>
          <a:blip r:embed="rId10" cstate="hqprint">
            <a:extLst>
              <a:ext uri="{28A0092B-C50C-407E-A947-70E740481C1C}">
                <a14:useLocalDpi xmlns:a14="http://schemas.microsoft.com/office/drawing/2010/main" xmlns="" val="0"/>
              </a:ext>
            </a:extLst>
          </a:blip>
          <a:stretch>
            <a:fillRect/>
          </a:stretch>
        </p:blipFill>
        <p:spPr>
          <a:xfrm>
            <a:off x="10777066" y="550749"/>
            <a:ext cx="677992" cy="691971"/>
          </a:xfrm>
          <a:prstGeom prst="rect">
            <a:avLst/>
          </a:prstGeom>
        </p:spPr>
      </p:pic>
      <p:pic>
        <p:nvPicPr>
          <p:cNvPr id="13" name="Рисунок 12"/>
          <p:cNvPicPr>
            <a:picLocks noChangeAspect="1"/>
          </p:cNvPicPr>
          <p:nvPr/>
        </p:nvPicPr>
        <p:blipFill>
          <a:blip r:embed="rId11" cstate="hqprint">
            <a:extLst>
              <a:ext uri="{28A0092B-C50C-407E-A947-70E740481C1C}">
                <a14:useLocalDpi xmlns:a14="http://schemas.microsoft.com/office/drawing/2010/main" xmlns="" val="0"/>
              </a:ext>
            </a:extLst>
          </a:blip>
          <a:stretch>
            <a:fillRect/>
          </a:stretch>
        </p:blipFill>
        <p:spPr>
          <a:xfrm>
            <a:off x="1160200" y="5733647"/>
            <a:ext cx="739549" cy="739549"/>
          </a:xfrm>
          <a:prstGeom prst="rect">
            <a:avLst/>
          </a:prstGeom>
        </p:spPr>
      </p:pic>
      <p:pic>
        <p:nvPicPr>
          <p:cNvPr id="14" name="Рисунок 1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152310" y="5760663"/>
            <a:ext cx="475651" cy="478865"/>
          </a:xfrm>
          <a:prstGeom prst="rect">
            <a:avLst/>
          </a:prstGeom>
        </p:spPr>
      </p:pic>
      <p:pic>
        <p:nvPicPr>
          <p:cNvPr id="15" name="Рисунок 14"/>
          <p:cNvPicPr>
            <a:picLocks noChangeAspect="1"/>
          </p:cNvPicPr>
          <p:nvPr/>
        </p:nvPicPr>
        <p:blipFill>
          <a:blip r:embed="rId13" cstate="hqprint">
            <a:extLst>
              <a:ext uri="{28A0092B-C50C-407E-A947-70E740481C1C}">
                <a14:useLocalDpi xmlns:a14="http://schemas.microsoft.com/office/drawing/2010/main" xmlns="" val="0"/>
              </a:ext>
            </a:extLst>
          </a:blip>
          <a:stretch>
            <a:fillRect/>
          </a:stretch>
        </p:blipFill>
        <p:spPr>
          <a:xfrm>
            <a:off x="3666107" y="188704"/>
            <a:ext cx="389164" cy="407570"/>
          </a:xfrm>
          <a:prstGeom prst="rect">
            <a:avLst/>
          </a:prstGeom>
        </p:spPr>
      </p:pic>
      <p:pic>
        <p:nvPicPr>
          <p:cNvPr id="18" name="Рисунок 17"/>
          <p:cNvPicPr>
            <a:picLocks noChangeAspect="1"/>
          </p:cNvPicPr>
          <p:nvPr/>
        </p:nvPicPr>
        <p:blipFill>
          <a:blip r:embed="rId7" cstate="hqprint">
            <a:extLst>
              <a:ext uri="{28A0092B-C50C-407E-A947-70E740481C1C}">
                <a14:useLocalDpi xmlns:a14="http://schemas.microsoft.com/office/drawing/2010/main" xmlns="" val="0"/>
              </a:ext>
            </a:extLst>
          </a:blip>
          <a:stretch>
            <a:fillRect/>
          </a:stretch>
        </p:blipFill>
        <p:spPr>
          <a:xfrm>
            <a:off x="10914802" y="5135352"/>
            <a:ext cx="712493" cy="724735"/>
          </a:xfrm>
          <a:prstGeom prst="rect">
            <a:avLst/>
          </a:prstGeom>
        </p:spPr>
      </p:pic>
      <p:pic>
        <p:nvPicPr>
          <p:cNvPr id="20" name="Рисунок 1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272473" y="5803825"/>
            <a:ext cx="454479" cy="475975"/>
          </a:xfrm>
          <a:prstGeom prst="rect">
            <a:avLst/>
          </a:prstGeom>
        </p:spPr>
      </p:pic>
      <p:sp>
        <p:nvSpPr>
          <p:cNvPr id="4" name="Прямоугольник 3"/>
          <p:cNvSpPr/>
          <p:nvPr/>
        </p:nvSpPr>
        <p:spPr>
          <a:xfrm>
            <a:off x="1502144" y="1443841"/>
            <a:ext cx="6224808" cy="646331"/>
          </a:xfrm>
          <a:prstGeom prst="rect">
            <a:avLst/>
          </a:prstGeom>
        </p:spPr>
        <p:txBody>
          <a:bodyPr wrap="square">
            <a:spAutoFit/>
          </a:bodyPr>
          <a:lstStyle/>
          <a:p>
            <a:r>
              <a:rPr lang="ru-RU" dirty="0">
                <a:solidFill>
                  <a:srgbClr val="000000"/>
                </a:solidFill>
                <a:latin typeface="Arial" panose="020B0604020202020204" pitchFamily="34" charset="0"/>
                <a:ea typeface="Times New Roman" panose="02020603050405020304" pitchFamily="18" charset="0"/>
              </a:rPr>
              <a:t/>
            </a:r>
            <a:br>
              <a:rPr lang="ru-RU" dirty="0">
                <a:solidFill>
                  <a:srgbClr val="000000"/>
                </a:solidFill>
                <a:latin typeface="Arial" panose="020B0604020202020204" pitchFamily="34" charset="0"/>
                <a:ea typeface="Times New Roman" panose="02020603050405020304" pitchFamily="18" charset="0"/>
              </a:rPr>
            </a:br>
            <a:endParaRPr lang="ru-RU" dirty="0"/>
          </a:p>
        </p:txBody>
      </p:sp>
      <p:sp>
        <p:nvSpPr>
          <p:cNvPr id="19" name="Прямоугольник 18"/>
          <p:cNvSpPr/>
          <p:nvPr/>
        </p:nvSpPr>
        <p:spPr>
          <a:xfrm>
            <a:off x="1332412" y="2651864"/>
            <a:ext cx="6609806" cy="4539704"/>
          </a:xfrm>
          <a:prstGeom prst="rect">
            <a:avLst/>
          </a:prstGeom>
        </p:spPr>
        <p:txBody>
          <a:bodyPr wrap="square">
            <a:spAutoFit/>
          </a:bodyPr>
          <a:lstStyle/>
          <a:p>
            <a:pPr lvl="1">
              <a:buFont typeface="Wingdings" pitchFamily="2" charset="2"/>
              <a:buChar char="§"/>
            </a:pPr>
            <a:r>
              <a:rPr lang="ru-RU" sz="2000" b="1" dirty="0" smtClean="0">
                <a:solidFill>
                  <a:srgbClr val="000000"/>
                </a:solidFill>
                <a:latin typeface="Calibri" pitchFamily="34" charset="0"/>
                <a:ea typeface="Times New Roman" pitchFamily="18" charset="0"/>
                <a:cs typeface="Calibri" pitchFamily="34" charset="0"/>
              </a:rPr>
              <a:t>Понимать, что у маленького ребенка совершенно другое восприятие времени. Для него существует только настоящее. И ваши попытки апеллировать даже к ближайшему будущему им совершенно не воспринимаются.</a:t>
            </a:r>
          </a:p>
          <a:p>
            <a:pPr lvl="1">
              <a:buFont typeface="Wingdings" pitchFamily="2" charset="2"/>
              <a:buChar char="§"/>
            </a:pPr>
            <a:r>
              <a:rPr lang="ru-RU" sz="2000" b="1" dirty="0" smtClean="0">
                <a:latin typeface="Calibri" pitchFamily="34" charset="0"/>
                <a:cs typeface="Calibri" pitchFamily="34" charset="0"/>
              </a:rPr>
              <a:t> Относиться спокойно и с пониманием к эмоциональным вспышкам ребенка в случае возникновения трудностей. Злость или слезы, когда у ребенка не получается какая-то сложная для него задача, вполне естественны. Если аффект не очень силен, его можно проигнорировать, в случае сильного расстройства ребенка следует утешить или переключить его внимание</a:t>
            </a:r>
            <a:r>
              <a:rPr lang="ru-RU" b="1" dirty="0" smtClean="0"/>
              <a:t>.</a:t>
            </a:r>
            <a:endParaRPr lang="ru-RU" sz="1050" b="1" dirty="0" smtClean="0"/>
          </a:p>
          <a:p>
            <a:r>
              <a:rPr lang="ru-RU" b="1" dirty="0" smtClean="0"/>
              <a:t> </a:t>
            </a:r>
          </a:p>
          <a:p>
            <a:pPr lvl="1" eaLnBrk="0" fontAlgn="base" hangingPunct="0">
              <a:spcBef>
                <a:spcPct val="0"/>
              </a:spcBef>
              <a:spcAft>
                <a:spcPct val="0"/>
              </a:spcAft>
              <a:buFont typeface="Symbol" pitchFamily="18" charset="2"/>
              <a:buChar char=""/>
              <a:tabLst>
                <a:tab pos="914400" algn="l"/>
              </a:tabLst>
            </a:pPr>
            <a:endParaRPr lang="ru-RU" sz="1100" dirty="0" smtClean="0">
              <a:latin typeface="Arial" pitchFamily="34" charset="0"/>
              <a:cs typeface="Arial" pitchFamily="34" charset="0"/>
            </a:endParaRPr>
          </a:p>
        </p:txBody>
      </p:sp>
    </p:spTree>
    <p:extLst>
      <p:ext uri="{BB962C8B-B14F-4D97-AF65-F5344CB8AC3E}">
        <p14:creationId xmlns:p14="http://schemas.microsoft.com/office/powerpoint/2010/main" xmlns="" val="2798790698"/>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7315" y="1443446"/>
            <a:ext cx="7665577" cy="525780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391304">
            <a:off x="8180249" y="3564578"/>
            <a:ext cx="1026529" cy="2333721"/>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1371516">
            <a:off x="9146312" y="2079797"/>
            <a:ext cx="1583826" cy="3600683"/>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Рисунок 9"/>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387794" y="590196"/>
            <a:ext cx="759960" cy="775629"/>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47754" y="1308113"/>
            <a:ext cx="488751" cy="471702"/>
          </a:xfrm>
          <a:prstGeom prst="rect">
            <a:avLst/>
          </a:prstGeom>
        </p:spPr>
      </p:pic>
      <p:pic>
        <p:nvPicPr>
          <p:cNvPr id="12" name="Рисунок 11"/>
          <p:cNvPicPr>
            <a:picLocks noChangeAspect="1"/>
          </p:cNvPicPr>
          <p:nvPr/>
        </p:nvPicPr>
        <p:blipFill>
          <a:blip r:embed="rId8" cstate="hqprint">
            <a:extLst>
              <a:ext uri="{28A0092B-C50C-407E-A947-70E740481C1C}">
                <a14:useLocalDpi xmlns:a14="http://schemas.microsoft.com/office/drawing/2010/main" xmlns="" val="0"/>
              </a:ext>
            </a:extLst>
          </a:blip>
          <a:stretch>
            <a:fillRect/>
          </a:stretch>
        </p:blipFill>
        <p:spPr>
          <a:xfrm>
            <a:off x="3992876" y="5964121"/>
            <a:ext cx="739549" cy="739549"/>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030252" y="5729100"/>
            <a:ext cx="496967" cy="479631"/>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flipH="1">
            <a:off x="10584835" y="4376523"/>
            <a:ext cx="526247" cy="507890"/>
          </a:xfrm>
          <a:prstGeom prst="rect">
            <a:avLst/>
          </a:prstGeom>
        </p:spPr>
      </p:pic>
      <p:pic>
        <p:nvPicPr>
          <p:cNvPr id="15" name="Рисунок 1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926055" y="4868749"/>
            <a:ext cx="690873" cy="810578"/>
          </a:xfrm>
          <a:prstGeom prst="rect">
            <a:avLst/>
          </a:prstGeom>
        </p:spPr>
      </p:pic>
      <p:pic>
        <p:nvPicPr>
          <p:cNvPr id="16" name="Рисунок 1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63246" y="3323594"/>
            <a:ext cx="434825" cy="455391"/>
          </a:xfrm>
          <a:prstGeom prst="rect">
            <a:avLst/>
          </a:prstGeom>
        </p:spPr>
      </p:pic>
      <p:pic>
        <p:nvPicPr>
          <p:cNvPr id="19" name="Рисунок 18"/>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905811" y="645660"/>
            <a:ext cx="865254" cy="880122"/>
          </a:xfrm>
          <a:prstGeom prst="rect">
            <a:avLst/>
          </a:prstGeom>
        </p:spPr>
      </p:pic>
      <p:pic>
        <p:nvPicPr>
          <p:cNvPr id="20" name="Рисунок 19"/>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1396870" y="5552203"/>
            <a:ext cx="626878" cy="656528"/>
          </a:xfrm>
          <a:prstGeom prst="rect">
            <a:avLst/>
          </a:prstGeom>
        </p:spPr>
      </p:pic>
      <p:sp>
        <p:nvSpPr>
          <p:cNvPr id="18" name="Прямоугольник 17"/>
          <p:cNvSpPr/>
          <p:nvPr/>
        </p:nvSpPr>
        <p:spPr>
          <a:xfrm>
            <a:off x="2560319" y="1997839"/>
            <a:ext cx="6165669" cy="4031873"/>
          </a:xfrm>
          <a:prstGeom prst="rect">
            <a:avLst/>
          </a:prstGeom>
        </p:spPr>
        <p:txBody>
          <a:bodyPr wrap="square">
            <a:spAutoFit/>
          </a:bodyPr>
          <a:lstStyle/>
          <a:p>
            <a:pPr lvl="0" fontAlgn="base">
              <a:spcBef>
                <a:spcPct val="0"/>
              </a:spcBef>
              <a:spcAft>
                <a:spcPct val="0"/>
              </a:spcAft>
            </a:pPr>
            <a:r>
              <a:rPr lang="ru-RU" sz="2000" b="1" dirty="0" smtClean="0">
                <a:solidFill>
                  <a:srgbClr val="000000"/>
                </a:solidFill>
                <a:latin typeface="Calibri" pitchFamily="34" charset="0"/>
                <a:ea typeface="Times New Roman" pitchFamily="18" charset="0"/>
                <a:cs typeface="Times New Roman" pitchFamily="18" charset="0"/>
              </a:rPr>
              <a:t>           </a:t>
            </a:r>
            <a:r>
              <a:rPr lang="ru-RU" sz="3600" b="1" dirty="0" smtClean="0">
                <a:solidFill>
                  <a:srgbClr val="000000"/>
                </a:solidFill>
                <a:latin typeface="Calibri" pitchFamily="34" charset="0"/>
                <a:ea typeface="Times New Roman" pitchFamily="18" charset="0"/>
                <a:cs typeface="Times New Roman" pitchFamily="18" charset="0"/>
              </a:rPr>
              <a:t>Уважаемые родители!</a:t>
            </a:r>
          </a:p>
          <a:p>
            <a:pPr lvl="0" fontAlgn="base">
              <a:spcBef>
                <a:spcPct val="0"/>
              </a:spcBef>
              <a:spcAft>
                <a:spcPct val="0"/>
              </a:spcAft>
            </a:pPr>
            <a:r>
              <a:rPr lang="ru-RU" sz="2000" b="1" dirty="0" smtClean="0">
                <a:solidFill>
                  <a:srgbClr val="000000"/>
                </a:solidFill>
                <a:latin typeface="Calibri" pitchFamily="34" charset="0"/>
                <a:ea typeface="Times New Roman" pitchFamily="18" charset="0"/>
                <a:cs typeface="Times New Roman" pitchFamily="18" charset="0"/>
              </a:rPr>
              <a:t> Очень важно знать об особенностях развития ребенка, его возможностях и потребностях, а также быть готовым к изменениям в его характере, поведении, которые становятся особенно очевидными в период возрастных кризисов. Несомненно, все дети разные, и каждый ребенок идет по-своему пути развития, но, тем не менее, существуют общие закономерности развития, которые являются некоторым ориентиром как для родителей, так и для специалистов работающих с детьми данной возрастной группы.</a:t>
            </a:r>
            <a:endParaRPr lang="ru-RU" sz="2000" b="1" dirty="0" smtClean="0">
              <a:latin typeface="Arial" pitchFamily="34" charset="0"/>
              <a:cs typeface="Arial" pitchFamily="34" charset="0"/>
            </a:endParaRPr>
          </a:p>
        </p:txBody>
      </p:sp>
    </p:spTree>
    <p:extLst>
      <p:ext uri="{BB962C8B-B14F-4D97-AF65-F5344CB8AC3E}">
        <p14:creationId xmlns:p14="http://schemas.microsoft.com/office/powerpoint/2010/main" xmlns="" val="2325943834"/>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21451" y="1600200"/>
            <a:ext cx="7665577" cy="52578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317744">
            <a:off x="9188535" y="149877"/>
            <a:ext cx="1665083" cy="3659652"/>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0190761">
            <a:off x="8092476" y="3547909"/>
            <a:ext cx="1210787" cy="2661164"/>
          </a:xfrm>
          <a:prstGeom prst="rect">
            <a:avLst/>
          </a:prstGeom>
        </p:spPr>
      </p:pic>
      <p:pic>
        <p:nvPicPr>
          <p:cNvPr id="10" name="Рисунок 9"/>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201021" y="718537"/>
            <a:ext cx="827711" cy="770369"/>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93301" y="1357265"/>
            <a:ext cx="435211" cy="438152"/>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15337" y="3599349"/>
            <a:ext cx="547795" cy="573704"/>
          </a:xfrm>
          <a:prstGeom prst="rect">
            <a:avLst/>
          </a:prstGeom>
        </p:spPr>
      </p:pic>
      <p:pic>
        <p:nvPicPr>
          <p:cNvPr id="13" name="Рисунок 12"/>
          <p:cNvPicPr>
            <a:picLocks noChangeAspect="1"/>
          </p:cNvPicPr>
          <p:nvPr/>
        </p:nvPicPr>
        <p:blipFill>
          <a:blip r:embed="rId9" cstate="hqprint">
            <a:extLst>
              <a:ext uri="{28A0092B-C50C-407E-A947-70E740481C1C}">
                <a14:useLocalDpi xmlns:a14="http://schemas.microsoft.com/office/drawing/2010/main" xmlns="" val="0"/>
              </a:ext>
            </a:extLst>
          </a:blip>
          <a:stretch>
            <a:fillRect/>
          </a:stretch>
        </p:blipFill>
        <p:spPr>
          <a:xfrm>
            <a:off x="2352218" y="5833061"/>
            <a:ext cx="437421" cy="422162"/>
          </a:xfrm>
          <a:prstGeom prst="rect">
            <a:avLst/>
          </a:prstGeom>
        </p:spPr>
      </p:pic>
      <p:pic>
        <p:nvPicPr>
          <p:cNvPr id="14" name="Рисунок 13"/>
          <p:cNvPicPr>
            <a:picLocks noChangeAspect="1"/>
          </p:cNvPicPr>
          <p:nvPr/>
        </p:nvPicPr>
        <p:blipFill>
          <a:blip r:embed="rId10" cstate="hqprint">
            <a:extLst>
              <a:ext uri="{28A0092B-C50C-407E-A947-70E740481C1C}">
                <a14:useLocalDpi xmlns:a14="http://schemas.microsoft.com/office/drawing/2010/main" xmlns="" val="0"/>
              </a:ext>
            </a:extLst>
          </a:blip>
          <a:stretch>
            <a:fillRect/>
          </a:stretch>
        </p:blipFill>
        <p:spPr>
          <a:xfrm>
            <a:off x="10176697" y="1117044"/>
            <a:ext cx="473130" cy="456626"/>
          </a:xfrm>
          <a:prstGeom prst="rect">
            <a:avLst/>
          </a:prstGeom>
        </p:spPr>
      </p:pic>
      <p:pic>
        <p:nvPicPr>
          <p:cNvPr id="15" name="Рисунок 14"/>
          <p:cNvPicPr>
            <a:picLocks noChangeAspect="1"/>
          </p:cNvPicPr>
          <p:nvPr/>
        </p:nvPicPr>
        <p:blipFill>
          <a:blip r:embed="rId11" cstate="hqprint">
            <a:extLst>
              <a:ext uri="{28A0092B-C50C-407E-A947-70E740481C1C}">
                <a14:useLocalDpi xmlns:a14="http://schemas.microsoft.com/office/drawing/2010/main" xmlns="" val="0"/>
              </a:ext>
            </a:extLst>
          </a:blip>
          <a:stretch>
            <a:fillRect/>
          </a:stretch>
        </p:blipFill>
        <p:spPr>
          <a:xfrm>
            <a:off x="10821176" y="604119"/>
            <a:ext cx="693032" cy="707322"/>
          </a:xfrm>
          <a:prstGeom prst="rect">
            <a:avLst/>
          </a:prstGeom>
        </p:spPr>
      </p:pic>
      <p:pic>
        <p:nvPicPr>
          <p:cNvPr id="16" name="Рисунок 15"/>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1472889" y="5829277"/>
            <a:ext cx="766685" cy="713571"/>
          </a:xfrm>
          <a:prstGeom prst="rect">
            <a:avLst/>
          </a:prstGeom>
        </p:spPr>
      </p:pic>
      <p:pic>
        <p:nvPicPr>
          <p:cNvPr id="17" name="Рисунок 16"/>
          <p:cNvPicPr>
            <a:picLocks noChangeAspect="1"/>
          </p:cNvPicPr>
          <p:nvPr/>
        </p:nvPicPr>
        <p:blipFill>
          <a:blip r:embed="rId12" cstate="hqprint">
            <a:extLst>
              <a:ext uri="{28A0092B-C50C-407E-A947-70E740481C1C}">
                <a14:useLocalDpi xmlns:a14="http://schemas.microsoft.com/office/drawing/2010/main" xmlns="" val="0"/>
              </a:ext>
            </a:extLst>
          </a:blip>
          <a:stretch>
            <a:fillRect/>
          </a:stretch>
        </p:blipFill>
        <p:spPr>
          <a:xfrm>
            <a:off x="10687875" y="4694214"/>
            <a:ext cx="733758" cy="748887"/>
          </a:xfrm>
          <a:prstGeom prst="rect">
            <a:avLst/>
          </a:prstGeom>
        </p:spPr>
      </p:pic>
      <p:sp>
        <p:nvSpPr>
          <p:cNvPr id="19" name="Прямоугольник 18"/>
          <p:cNvSpPr/>
          <p:nvPr/>
        </p:nvSpPr>
        <p:spPr>
          <a:xfrm>
            <a:off x="1854926" y="2213283"/>
            <a:ext cx="6439988" cy="461665"/>
          </a:xfrm>
          <a:prstGeom prst="rect">
            <a:avLst/>
          </a:prstGeom>
        </p:spPr>
        <p:txBody>
          <a:bodyPr wrap="square">
            <a:spAutoFit/>
          </a:bodyPr>
          <a:lstStyle/>
          <a:p>
            <a:pPr lvl="1" fontAlgn="base">
              <a:spcBef>
                <a:spcPct val="0"/>
              </a:spcBef>
              <a:spcAft>
                <a:spcPct val="0"/>
              </a:spcAft>
              <a:buFont typeface="Symbol" pitchFamily="18" charset="2"/>
              <a:buChar char=""/>
              <a:tabLst>
                <a:tab pos="914400" algn="l"/>
              </a:tabLst>
            </a:pPr>
            <a:endParaRPr lang="ru-RU" sz="2400" b="1" dirty="0" smtClean="0">
              <a:latin typeface="Arial" pitchFamily="34" charset="0"/>
              <a:cs typeface="Arial" pitchFamily="34" charset="0"/>
            </a:endParaRPr>
          </a:p>
        </p:txBody>
      </p:sp>
      <p:pic>
        <p:nvPicPr>
          <p:cNvPr id="36866" name="Picture 2" descr="C:\Users\Пользователь\Desktop\3.jpg"/>
          <p:cNvPicPr>
            <a:picLocks noChangeAspect="1" noChangeArrowheads="1"/>
          </p:cNvPicPr>
          <p:nvPr/>
        </p:nvPicPr>
        <p:blipFill>
          <a:blip r:embed="rId13"/>
          <a:srcRect/>
          <a:stretch>
            <a:fillRect/>
          </a:stretch>
        </p:blipFill>
        <p:spPr bwMode="auto">
          <a:xfrm>
            <a:off x="860425" y="1058091"/>
            <a:ext cx="8448675" cy="5617029"/>
          </a:xfrm>
          <a:prstGeom prst="rect">
            <a:avLst/>
          </a:prstGeom>
          <a:noFill/>
        </p:spPr>
      </p:pic>
    </p:spTree>
    <p:extLst>
      <p:ext uri="{BB962C8B-B14F-4D97-AF65-F5344CB8AC3E}">
        <p14:creationId xmlns:p14="http://schemas.microsoft.com/office/powerpoint/2010/main" xmlns="" val="2594598388"/>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14422" y="475455"/>
            <a:ext cx="7665577" cy="52578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990851">
            <a:off x="9143443" y="2141374"/>
            <a:ext cx="1206965" cy="349664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02752" y="3712573"/>
            <a:ext cx="751163" cy="2176163"/>
          </a:xfrm>
          <a:prstGeom prst="rect">
            <a:avLst/>
          </a:prstGeom>
        </p:spPr>
      </p:pic>
      <p:sp>
        <p:nvSpPr>
          <p:cNvPr id="5" name="Заголовок 1"/>
          <p:cNvSpPr txBox="1">
            <a:spLocks/>
          </p:cNvSpPr>
          <p:nvPr/>
        </p:nvSpPr>
        <p:spPr>
          <a:xfrm>
            <a:off x="2747685" y="2199503"/>
            <a:ext cx="5596216" cy="2764382"/>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8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ru-RU" sz="7200" dirty="0"/>
              <a:t/>
            </a:r>
            <a:br>
              <a:rPr lang="ru-RU" sz="7200" dirty="0"/>
            </a:br>
            <a:endParaRPr lang="ru-RU" sz="7200" dirty="0">
              <a:solidFill>
                <a:schemeClr val="accent5">
                  <a:lumMod val="50000"/>
                </a:schemeClr>
              </a:solidFill>
              <a:ea typeface="Verdana" panose="020B0604030504040204" pitchFamily="34" charset="0"/>
              <a:cs typeface="Verdana" panose="020B0604030504040204" pitchFamily="34"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709691" y="938588"/>
            <a:ext cx="779556" cy="803421"/>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49739" y="414356"/>
            <a:ext cx="864687" cy="1014509"/>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52794" y="1289756"/>
            <a:ext cx="450734" cy="472052"/>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420879" y="616641"/>
            <a:ext cx="457418" cy="460509"/>
          </a:xfrm>
          <a:prstGeom prst="rect">
            <a:avLst/>
          </a:prstGeom>
        </p:spPr>
      </p:pic>
      <p:pic>
        <p:nvPicPr>
          <p:cNvPr id="12" name="Рисунок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06401" y="3394883"/>
            <a:ext cx="643420" cy="620975"/>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950502" y="5408900"/>
            <a:ext cx="817948" cy="959672"/>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625442" y="4749803"/>
            <a:ext cx="505709" cy="509126"/>
          </a:xfrm>
          <a:prstGeom prst="rect">
            <a:avLst/>
          </a:prstGeom>
        </p:spPr>
      </p:pic>
      <p:pic>
        <p:nvPicPr>
          <p:cNvPr id="15" name="Рисунок 1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127507" y="5505706"/>
            <a:ext cx="927092" cy="862866"/>
          </a:xfrm>
          <a:prstGeom prst="rect">
            <a:avLst/>
          </a:prstGeom>
        </p:spPr>
      </p:pic>
      <p:sp>
        <p:nvSpPr>
          <p:cNvPr id="17" name="Прямоугольник 16"/>
          <p:cNvSpPr/>
          <p:nvPr/>
        </p:nvSpPr>
        <p:spPr>
          <a:xfrm>
            <a:off x="2534194" y="1028343"/>
            <a:ext cx="6884125" cy="4247317"/>
          </a:xfrm>
          <a:prstGeom prst="rect">
            <a:avLst/>
          </a:prstGeom>
        </p:spPr>
        <p:txBody>
          <a:bodyPr wrap="square">
            <a:spAutoFit/>
          </a:bodyPr>
          <a:lstStyle/>
          <a:p>
            <a:r>
              <a:rPr lang="ru-RU" b="1" dirty="0" smtClean="0"/>
              <a:t>В 2-3 годика ребенок - это уже маленькая личность! Он сознательно произносит "я": "Я хочу/не хочу, я буду/не буду!". Он узнает себя в зеркале и на фотографии. Малыш становится иногда упрямым. Часто это происходит от того, что его не поняли, оскорбили. Нельзя наказывать несправедливо ребенка, т.к. он становится обидчивым. Этот период жизни психологи называют кризисным. Тем не менее, у ребенка повышается работоспособность нервной системы, увеличивается выносливость. Малыш иногда может сдерживать свои эмоции и не плакать, даже если ему больно. Он становится более терпеливым и может дольше заниматься одним делом без отвлечений. Теперь ему трудно переключаться с одного вида деятельности на другой. Например, сразу прекратить игру, чтобы пойти поесть, или быстро ответить даже на хорошо знакомый вопрос. </a:t>
            </a:r>
            <a:endParaRPr lang="ru-RU" b="1" dirty="0"/>
          </a:p>
        </p:txBody>
      </p:sp>
    </p:spTree>
    <p:extLst>
      <p:ext uri="{BB962C8B-B14F-4D97-AF65-F5344CB8AC3E}">
        <p14:creationId xmlns:p14="http://schemas.microsoft.com/office/powerpoint/2010/main" xmlns="" val="1968665221"/>
      </p:ext>
    </p:extLst>
  </p:cSld>
  <p:clrMapOvr>
    <a:masterClrMapping/>
  </p:clrMapOvr>
  <mc:AlternateContent xmlns:mc="http://schemas.openxmlformats.org/markup-compatibility/2006">
    <mc:Choice xmlns:p14="http://schemas.microsoft.com/office/powerpoint/2010/main" xmlns="" Requires="p14">
      <p:transition spd="slow" p14:dur="1700">
        <p14:flip dir="r"/>
        <p:sndAc>
          <p:stSnd>
            <p:snd r:embed="rId1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p:cNvPicPr>
          <p:nvPr/>
        </p:nvPicPr>
        <p:blipFill>
          <a:blip r:embed="rId2">
            <a:extLst>
              <a:ext uri="{28A0092B-C50C-407E-A947-70E740481C1C}">
                <a14:useLocalDpi xmlns:a14="http://schemas.microsoft.com/office/drawing/2010/main" xmlns="" val="0"/>
              </a:ext>
            </a:extLst>
          </a:blip>
          <a:stretch>
            <a:fillRect/>
          </a:stretch>
        </p:blipFill>
        <p:spPr>
          <a:xfrm>
            <a:off x="2688336" y="0"/>
            <a:ext cx="7854696" cy="4489704"/>
          </a:xfrm>
          <a:prstGeom prst="rect">
            <a:avLst/>
          </a:prstGeom>
        </p:spPr>
      </p:pic>
      <p:pic>
        <p:nvPicPr>
          <p:cNvPr id="3" name="Рисунок 2"/>
          <p:cNvPicPr>
            <a:picLocks/>
          </p:cNvPicPr>
          <p:nvPr/>
        </p:nvPicPr>
        <p:blipFill>
          <a:blip r:embed="rId3">
            <a:extLst>
              <a:ext uri="{28A0092B-C50C-407E-A947-70E740481C1C}">
                <a14:useLocalDpi xmlns:a14="http://schemas.microsoft.com/office/drawing/2010/main" xmlns="" val="0"/>
              </a:ext>
            </a:extLst>
          </a:blip>
          <a:stretch>
            <a:fillRect/>
          </a:stretch>
        </p:blipFill>
        <p:spPr>
          <a:xfrm>
            <a:off x="1024128" y="3273552"/>
            <a:ext cx="5586984" cy="3172968"/>
          </a:xfrm>
          <a:prstGeom prst="rect">
            <a:avLst/>
          </a:prstGeom>
        </p:spPr>
      </p:pic>
      <p:sp>
        <p:nvSpPr>
          <p:cNvPr id="4" name="Заголовок 1"/>
          <p:cNvSpPr txBox="1">
            <a:spLocks/>
          </p:cNvSpPr>
          <p:nvPr/>
        </p:nvSpPr>
        <p:spPr>
          <a:xfrm>
            <a:off x="1890033" y="4099064"/>
            <a:ext cx="3855174" cy="17465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ru-RU" sz="2800" kern="1200" baseline="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ru-RU" dirty="0">
              <a:solidFill>
                <a:schemeClr val="accent5">
                  <a:lumMod val="50000"/>
                </a:schemeClr>
              </a:solidFill>
            </a:endParaRPr>
          </a:p>
        </p:txBody>
      </p:sp>
      <p:sp>
        <p:nvSpPr>
          <p:cNvPr id="5" name="Заголовок 1"/>
          <p:cNvSpPr txBox="1">
            <a:spLocks/>
          </p:cNvSpPr>
          <p:nvPr/>
        </p:nvSpPr>
        <p:spPr>
          <a:xfrm>
            <a:off x="3806482" y="1168843"/>
            <a:ext cx="5976258" cy="27173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Рисунок 5"/>
          <p:cNvPicPr>
            <a:picLocks/>
          </p:cNvPicPr>
          <p:nvPr/>
        </p:nvPicPr>
        <p:blipFill>
          <a:blip r:embed="rId4">
            <a:extLst>
              <a:ext uri="{28A0092B-C50C-407E-A947-70E740481C1C}">
                <a14:useLocalDpi xmlns:a14="http://schemas.microsoft.com/office/drawing/2010/main" xmlns="" val="0"/>
              </a:ext>
            </a:extLst>
          </a:blip>
          <a:stretch>
            <a:fillRect/>
          </a:stretch>
        </p:blipFill>
        <p:spPr>
          <a:xfrm>
            <a:off x="9198864" y="2889504"/>
            <a:ext cx="2002536" cy="313639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01537" y="1428865"/>
            <a:ext cx="779556" cy="803421"/>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88556" y="632079"/>
            <a:ext cx="864687" cy="1014509"/>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532184" y="1428865"/>
            <a:ext cx="450734" cy="472052"/>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266605" y="938588"/>
            <a:ext cx="457418" cy="460509"/>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06401" y="3394883"/>
            <a:ext cx="643420" cy="62097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923985" y="4827010"/>
            <a:ext cx="817948" cy="959672"/>
          </a:xfrm>
          <a:prstGeom prst="rect">
            <a:avLst/>
          </a:prstGeom>
        </p:spPr>
      </p:pic>
      <p:pic>
        <p:nvPicPr>
          <p:cNvPr id="13" name="Рисунок 12"/>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399278" y="5501095"/>
            <a:ext cx="505709" cy="509126"/>
          </a:xfrm>
          <a:prstGeom prst="rect">
            <a:avLst/>
          </a:prstGeom>
        </p:spPr>
      </p:pic>
      <p:pic>
        <p:nvPicPr>
          <p:cNvPr id="16" name="Рисунок 15"/>
          <p:cNvPicPr>
            <a:picLocks/>
          </p:cNvPicPr>
          <p:nvPr/>
        </p:nvPicPr>
        <p:blipFill>
          <a:blip r:embed="rId3">
            <a:extLst>
              <a:ext uri="{28A0092B-C50C-407E-A947-70E740481C1C}">
                <a14:useLocalDpi xmlns:a14="http://schemas.microsoft.com/office/drawing/2010/main" xmlns="" val="0"/>
              </a:ext>
            </a:extLst>
          </a:blip>
          <a:stretch>
            <a:fillRect/>
          </a:stretch>
        </p:blipFill>
        <p:spPr>
          <a:xfrm>
            <a:off x="1176528" y="3425952"/>
            <a:ext cx="5586984" cy="3172968"/>
          </a:xfrm>
          <a:prstGeom prst="rect">
            <a:avLst/>
          </a:prstGeom>
        </p:spPr>
      </p:pic>
      <p:sp>
        <p:nvSpPr>
          <p:cNvPr id="18" name="Прямоугольник 17"/>
          <p:cNvSpPr/>
          <p:nvPr/>
        </p:nvSpPr>
        <p:spPr>
          <a:xfrm>
            <a:off x="3964871" y="1538868"/>
            <a:ext cx="5647479" cy="1323439"/>
          </a:xfrm>
          <a:prstGeom prst="rect">
            <a:avLst/>
          </a:prstGeom>
        </p:spPr>
        <p:txBody>
          <a:bodyPr wrap="square">
            <a:spAutoFit/>
          </a:bodyPr>
          <a:lstStyle/>
          <a:p>
            <a:pPr lvl="0" algn="ctr" fontAlgn="base">
              <a:spcBef>
                <a:spcPct val="0"/>
              </a:spcBef>
              <a:spcAft>
                <a:spcPct val="0"/>
              </a:spcAft>
            </a:pPr>
            <a:r>
              <a:rPr lang="ru-RU" sz="4000" b="1" dirty="0" smtClean="0">
                <a:solidFill>
                  <a:srgbClr val="000000"/>
                </a:solidFill>
                <a:latin typeface="Calibri" pitchFamily="34" charset="0"/>
                <a:ea typeface="Times New Roman" pitchFamily="18" charset="0"/>
                <a:cs typeface="Times New Roman" pitchFamily="18" charset="0"/>
              </a:rPr>
              <a:t>Что важно для ребенка в этом возрасте?</a:t>
            </a:r>
            <a:endParaRPr lang="ru-RU" sz="4000" dirty="0" smtClean="0">
              <a:latin typeface="Arial" pitchFamily="34" charset="0"/>
              <a:cs typeface="Arial" pitchFamily="34" charset="0"/>
            </a:endParaRPr>
          </a:p>
        </p:txBody>
      </p:sp>
      <p:pic>
        <p:nvPicPr>
          <p:cNvPr id="16386" name="Picture 2" descr="C:\Users\Пользователь\Desktop\2.jpg"/>
          <p:cNvPicPr>
            <a:picLocks noChangeAspect="1" noChangeArrowheads="1"/>
          </p:cNvPicPr>
          <p:nvPr/>
        </p:nvPicPr>
        <p:blipFill>
          <a:blip r:embed="rId11" cstate="print"/>
          <a:srcRect/>
          <a:stretch>
            <a:fillRect/>
          </a:stretch>
        </p:blipFill>
        <p:spPr bwMode="auto">
          <a:xfrm>
            <a:off x="2163336" y="4181604"/>
            <a:ext cx="3947532" cy="1862355"/>
          </a:xfrm>
          <a:prstGeom prst="rect">
            <a:avLst/>
          </a:prstGeom>
          <a:noFill/>
        </p:spPr>
      </p:pic>
    </p:spTree>
    <p:extLst>
      <p:ext uri="{BB962C8B-B14F-4D97-AF65-F5344CB8AC3E}">
        <p14:creationId xmlns:p14="http://schemas.microsoft.com/office/powerpoint/2010/main" xmlns="" val="42052695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30" fill="hold">
                                          <p:stCondLst>
                                            <p:cond delay="0"/>
                                          </p:stCondLst>
                                        </p:cTn>
                                        <p:tgtEl>
                                          <p:spTgt spid="6"/>
                                        </p:tgtEl>
                                        <p:attrNameLst>
                                          <p:attrName>r</p:attrName>
                                        </p:attrNameLst>
                                      </p:cBhvr>
                                    </p:animRot>
                                    <p:animRot by="-240000">
                                      <p:cBhvr>
                                        <p:cTn id="7" dur="260" fill="hold">
                                          <p:stCondLst>
                                            <p:cond delay="260"/>
                                          </p:stCondLst>
                                        </p:cTn>
                                        <p:tgtEl>
                                          <p:spTgt spid="6"/>
                                        </p:tgtEl>
                                        <p:attrNameLst>
                                          <p:attrName>r</p:attrName>
                                        </p:attrNameLst>
                                      </p:cBhvr>
                                    </p:animRot>
                                    <p:animRot by="240000">
                                      <p:cBhvr>
                                        <p:cTn id="8" dur="260" fill="hold">
                                          <p:stCondLst>
                                            <p:cond delay="520"/>
                                          </p:stCondLst>
                                        </p:cTn>
                                        <p:tgtEl>
                                          <p:spTgt spid="6"/>
                                        </p:tgtEl>
                                        <p:attrNameLst>
                                          <p:attrName>r</p:attrName>
                                        </p:attrNameLst>
                                      </p:cBhvr>
                                    </p:animRot>
                                    <p:animRot by="-240000">
                                      <p:cBhvr>
                                        <p:cTn id="9" dur="260" fill="hold">
                                          <p:stCondLst>
                                            <p:cond delay="780"/>
                                          </p:stCondLst>
                                        </p:cTn>
                                        <p:tgtEl>
                                          <p:spTgt spid="6"/>
                                        </p:tgtEl>
                                        <p:attrNameLst>
                                          <p:attrName>r</p:attrName>
                                        </p:attrNameLst>
                                      </p:cBhvr>
                                    </p:animRot>
                                    <p:animRot by="120000">
                                      <p:cBhvr>
                                        <p:cTn id="10" dur="260" fill="hold">
                                          <p:stCondLst>
                                            <p:cond delay="104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22982" y="1154724"/>
            <a:ext cx="7665577" cy="52578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990851">
            <a:off x="9143443" y="2141374"/>
            <a:ext cx="1206965" cy="349664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02752" y="3712573"/>
            <a:ext cx="751163" cy="2176163"/>
          </a:xfrm>
          <a:prstGeom prst="rect">
            <a:avLst/>
          </a:prstGeom>
        </p:spPr>
      </p:pic>
      <p:sp>
        <p:nvSpPr>
          <p:cNvPr id="5" name="Заголовок 1"/>
          <p:cNvSpPr txBox="1">
            <a:spLocks/>
          </p:cNvSpPr>
          <p:nvPr/>
        </p:nvSpPr>
        <p:spPr>
          <a:xfrm>
            <a:off x="2747685" y="2199503"/>
            <a:ext cx="5596216" cy="2764382"/>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8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ru-RU" sz="7200" dirty="0"/>
              <a:t/>
            </a:r>
            <a:br>
              <a:rPr lang="ru-RU" sz="7200" dirty="0"/>
            </a:br>
            <a:endParaRPr lang="ru-RU" sz="7200" dirty="0">
              <a:solidFill>
                <a:schemeClr val="accent5">
                  <a:lumMod val="50000"/>
                </a:schemeClr>
              </a:solidFill>
              <a:ea typeface="Verdana" panose="020B0604030504040204" pitchFamily="34" charset="0"/>
              <a:cs typeface="Verdana" panose="020B0604030504040204" pitchFamily="34"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709691" y="938588"/>
            <a:ext cx="779556" cy="803421"/>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49739" y="414356"/>
            <a:ext cx="864687" cy="1014509"/>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52794" y="1289756"/>
            <a:ext cx="450734" cy="472052"/>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420879" y="616641"/>
            <a:ext cx="457418" cy="460509"/>
          </a:xfrm>
          <a:prstGeom prst="rect">
            <a:avLst/>
          </a:prstGeom>
        </p:spPr>
      </p:pic>
      <p:pic>
        <p:nvPicPr>
          <p:cNvPr id="12" name="Рисунок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06401" y="3394883"/>
            <a:ext cx="643420" cy="620975"/>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950502" y="5408900"/>
            <a:ext cx="817948" cy="959672"/>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625442" y="4749803"/>
            <a:ext cx="505709" cy="509126"/>
          </a:xfrm>
          <a:prstGeom prst="rect">
            <a:avLst/>
          </a:prstGeom>
        </p:spPr>
      </p:pic>
      <p:pic>
        <p:nvPicPr>
          <p:cNvPr id="15" name="Рисунок 1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127507" y="5505706"/>
            <a:ext cx="927092" cy="862866"/>
          </a:xfrm>
          <a:prstGeom prst="rect">
            <a:avLst/>
          </a:prstGeom>
        </p:spPr>
      </p:pic>
      <p:sp>
        <p:nvSpPr>
          <p:cNvPr id="16" name="Прямоугольник 15"/>
          <p:cNvSpPr/>
          <p:nvPr/>
        </p:nvSpPr>
        <p:spPr>
          <a:xfrm>
            <a:off x="2414955" y="1922585"/>
            <a:ext cx="6353907" cy="3785652"/>
          </a:xfrm>
          <a:prstGeom prst="rect">
            <a:avLst/>
          </a:prstGeom>
        </p:spPr>
        <p:txBody>
          <a:bodyPr wrap="square">
            <a:spAutoFit/>
          </a:bodyPr>
          <a:lstStyle/>
          <a:p>
            <a:pPr lvl="1" eaLnBrk="0" fontAlgn="base" hangingPunct="0">
              <a:spcBef>
                <a:spcPct val="0"/>
              </a:spcBef>
              <a:spcAft>
                <a:spcPct val="0"/>
              </a:spcAft>
              <a:buFont typeface="Symbol" pitchFamily="18" charset="2"/>
              <a:buChar char=""/>
              <a:tabLst>
                <a:tab pos="914400" algn="l"/>
              </a:tabLst>
            </a:pPr>
            <a:r>
              <a:rPr lang="ru-RU" sz="2400" b="1" dirty="0" smtClean="0">
                <a:solidFill>
                  <a:srgbClr val="000000"/>
                </a:solidFill>
                <a:latin typeface="Calibri" pitchFamily="34" charset="0"/>
                <a:ea typeface="Times New Roman" pitchFamily="18" charset="0"/>
                <a:cs typeface="Times New Roman" pitchFamily="18" charset="0"/>
              </a:rPr>
              <a:t>Освоить мелкие движения пальчиков через игры с мелкими предметами, потому что развитие мелкой моторики у детей напрямую связано с развитием мозга и речи.</a:t>
            </a:r>
            <a:endParaRPr lang="ru-RU" sz="24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endParaRPr lang="ru-RU" sz="2400" b="1" dirty="0"/>
          </a:p>
          <a:p>
            <a:pPr lvl="1" fontAlgn="base">
              <a:spcBef>
                <a:spcPct val="0"/>
              </a:spcBef>
              <a:spcAft>
                <a:spcPct val="0"/>
              </a:spcAft>
              <a:buFont typeface="Symbol" pitchFamily="18" charset="2"/>
              <a:buChar char=""/>
              <a:tabLst>
                <a:tab pos="914400" algn="l"/>
              </a:tabLst>
            </a:pPr>
            <a:r>
              <a:rPr lang="ru-RU" sz="2400" b="1" dirty="0" smtClean="0">
                <a:solidFill>
                  <a:srgbClr val="000000"/>
                </a:solidFill>
                <a:latin typeface="Calibri" pitchFamily="34" charset="0"/>
                <a:ea typeface="Times New Roman" pitchFamily="18" charset="0"/>
                <a:cs typeface="Times New Roman" pitchFamily="18" charset="0"/>
              </a:rPr>
              <a:t>Много двигаться, потому что через движение он развивает и познает свое тело, а также осваивает окружающее пространство</a:t>
            </a:r>
            <a:r>
              <a:rPr lang="ru-RU" sz="1900" b="1" dirty="0" smtClean="0">
                <a:solidFill>
                  <a:srgbClr val="000000"/>
                </a:solidFill>
                <a:latin typeface="Calibri" pitchFamily="34" charset="0"/>
                <a:ea typeface="Times New Roman" pitchFamily="18" charset="0"/>
                <a:cs typeface="Times New Roman" pitchFamily="18" charset="0"/>
              </a:rPr>
              <a:t>.</a:t>
            </a:r>
            <a:endParaRPr lang="ru-RU" sz="1100" b="1" dirty="0" smtClean="0">
              <a:latin typeface="Arial" pitchFamily="34" charset="0"/>
              <a:cs typeface="Arial" pitchFamily="34" charset="0"/>
            </a:endParaRPr>
          </a:p>
        </p:txBody>
      </p:sp>
    </p:spTree>
    <p:extLst>
      <p:ext uri="{BB962C8B-B14F-4D97-AF65-F5344CB8AC3E}">
        <p14:creationId xmlns:p14="http://schemas.microsoft.com/office/powerpoint/2010/main" xmlns="" val="1968665221"/>
      </p:ext>
    </p:extLst>
  </p:cSld>
  <p:clrMapOvr>
    <a:masterClrMapping/>
  </p:clrMapOvr>
  <mc:AlternateContent xmlns:mc="http://schemas.openxmlformats.org/markup-compatibility/2006">
    <mc:Choice xmlns:p14="http://schemas.microsoft.com/office/powerpoint/2010/main" xmlns="" Requires="p14">
      <p:transition spd="slow" p14:dur="1700">
        <p14:flip dir="r"/>
        <p:sndAc>
          <p:stSnd>
            <p:snd r:embed="rId1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72185" y="1058090"/>
            <a:ext cx="7665577" cy="4510605"/>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391304">
            <a:off x="8180249" y="3564578"/>
            <a:ext cx="1026529" cy="2333721"/>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1371516">
            <a:off x="9146312" y="2079797"/>
            <a:ext cx="1583826" cy="3600683"/>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Рисунок 9"/>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387794" y="590196"/>
            <a:ext cx="759960" cy="775629"/>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47754" y="1308113"/>
            <a:ext cx="488751" cy="471702"/>
          </a:xfrm>
          <a:prstGeom prst="rect">
            <a:avLst/>
          </a:prstGeom>
        </p:spPr>
      </p:pic>
      <p:pic>
        <p:nvPicPr>
          <p:cNvPr id="12" name="Рисунок 11"/>
          <p:cNvPicPr>
            <a:picLocks noChangeAspect="1"/>
          </p:cNvPicPr>
          <p:nvPr/>
        </p:nvPicPr>
        <p:blipFill>
          <a:blip r:embed="rId8" cstate="hqprint">
            <a:extLst>
              <a:ext uri="{28A0092B-C50C-407E-A947-70E740481C1C}">
                <a14:useLocalDpi xmlns:a14="http://schemas.microsoft.com/office/drawing/2010/main" xmlns="" val="0"/>
              </a:ext>
            </a:extLst>
          </a:blip>
          <a:stretch>
            <a:fillRect/>
          </a:stretch>
        </p:blipFill>
        <p:spPr>
          <a:xfrm>
            <a:off x="3992876" y="5964121"/>
            <a:ext cx="739549" cy="739549"/>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030252" y="5729100"/>
            <a:ext cx="496967" cy="479631"/>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flipH="1">
            <a:off x="10584835" y="4376523"/>
            <a:ext cx="526247" cy="507890"/>
          </a:xfrm>
          <a:prstGeom prst="rect">
            <a:avLst/>
          </a:prstGeom>
        </p:spPr>
      </p:pic>
      <p:pic>
        <p:nvPicPr>
          <p:cNvPr id="15" name="Рисунок 1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926055" y="4868749"/>
            <a:ext cx="690873" cy="810578"/>
          </a:xfrm>
          <a:prstGeom prst="rect">
            <a:avLst/>
          </a:prstGeom>
        </p:spPr>
      </p:pic>
      <p:pic>
        <p:nvPicPr>
          <p:cNvPr id="16" name="Рисунок 1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63246" y="3323594"/>
            <a:ext cx="434825" cy="455391"/>
          </a:xfrm>
          <a:prstGeom prst="rect">
            <a:avLst/>
          </a:prstGeom>
        </p:spPr>
      </p:pic>
      <p:pic>
        <p:nvPicPr>
          <p:cNvPr id="19" name="Рисунок 18"/>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905811" y="645660"/>
            <a:ext cx="865254" cy="880122"/>
          </a:xfrm>
          <a:prstGeom prst="rect">
            <a:avLst/>
          </a:prstGeom>
        </p:spPr>
      </p:pic>
      <p:pic>
        <p:nvPicPr>
          <p:cNvPr id="20" name="Рисунок 19"/>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1396870" y="5552203"/>
            <a:ext cx="626878" cy="656528"/>
          </a:xfrm>
          <a:prstGeom prst="rect">
            <a:avLst/>
          </a:prstGeom>
        </p:spPr>
      </p:pic>
      <p:sp>
        <p:nvSpPr>
          <p:cNvPr id="4" name="Прямоугольник 3"/>
          <p:cNvSpPr/>
          <p:nvPr/>
        </p:nvSpPr>
        <p:spPr>
          <a:xfrm>
            <a:off x="2644100" y="1525782"/>
            <a:ext cx="5878546" cy="646331"/>
          </a:xfrm>
          <a:prstGeom prst="rect">
            <a:avLst/>
          </a:prstGeom>
        </p:spPr>
        <p:txBody>
          <a:bodyPr wrap="square">
            <a:spAutoFit/>
          </a:bodyPr>
          <a:lstStyle/>
          <a:p>
            <a:r>
              <a:rPr lang="ru-RU" dirty="0">
                <a:solidFill>
                  <a:srgbClr val="000000"/>
                </a:solidFill>
                <a:latin typeface="Arial" panose="020B0604020202020204" pitchFamily="34" charset="0"/>
                <a:ea typeface="Times New Roman" panose="02020603050405020304" pitchFamily="18" charset="0"/>
              </a:rPr>
              <a:t>   </a:t>
            </a:r>
            <a:br>
              <a:rPr lang="ru-RU" dirty="0">
                <a:solidFill>
                  <a:srgbClr val="000000"/>
                </a:solidFill>
                <a:latin typeface="Arial" panose="020B0604020202020204" pitchFamily="34" charset="0"/>
                <a:ea typeface="Times New Roman" panose="02020603050405020304" pitchFamily="18" charset="0"/>
              </a:rPr>
            </a:br>
            <a:endParaRPr lang="ru-RU" dirty="0"/>
          </a:p>
        </p:txBody>
      </p:sp>
      <p:sp>
        <p:nvSpPr>
          <p:cNvPr id="17" name="Прямоугольник 16"/>
          <p:cNvSpPr/>
          <p:nvPr/>
        </p:nvSpPr>
        <p:spPr>
          <a:xfrm>
            <a:off x="2063932" y="1774701"/>
            <a:ext cx="6675120" cy="3308598"/>
          </a:xfrm>
          <a:prstGeom prst="rect">
            <a:avLst/>
          </a:prstGeom>
        </p:spPr>
        <p:txBody>
          <a:bodyPr wrap="square">
            <a:spAutoFit/>
          </a:bodyPr>
          <a:lstStyle/>
          <a:p>
            <a:pPr lvl="1" fontAlgn="base">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Как можно шире осваивать речь, поскольку она помогает и в развитии контакта ребенка с миром, и в развитии его мышления. У ребенка в этом возрасте быстро растет словарный запас, причем количество произносимых слов всегда меньше, чем количество понимаемых.</a:t>
            </a:r>
            <a:endParaRPr lang="ru-RU" sz="11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Играть, поскольку именно в игре начинают активно развиваться важные психические функции: восприятие, воображение, мышление, память. Через игру малыш осваивает окружающий мир, познает законы взаимодействия.</a:t>
            </a:r>
            <a:endParaRPr lang="ru-RU" b="1" dirty="0" smtClean="0">
              <a:latin typeface="Arial" pitchFamily="34" charset="0"/>
              <a:cs typeface="Arial" pitchFamily="34" charset="0"/>
            </a:endParaRPr>
          </a:p>
        </p:txBody>
      </p:sp>
    </p:spTree>
    <p:extLst>
      <p:ext uri="{BB962C8B-B14F-4D97-AF65-F5344CB8AC3E}">
        <p14:creationId xmlns:p14="http://schemas.microsoft.com/office/powerpoint/2010/main" xmlns="" val="2325943834"/>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96277" y="705395"/>
            <a:ext cx="8143436" cy="466735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317744">
            <a:off x="9291264" y="2056374"/>
            <a:ext cx="1665083" cy="3659652"/>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0190761">
            <a:off x="8092476" y="3547909"/>
            <a:ext cx="1210787" cy="2661164"/>
          </a:xfrm>
          <a:prstGeom prst="rect">
            <a:avLst/>
          </a:prstGeom>
        </p:spPr>
      </p:pic>
      <p:pic>
        <p:nvPicPr>
          <p:cNvPr id="10" name="Рисунок 9"/>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201021" y="718537"/>
            <a:ext cx="827711" cy="770369"/>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93301" y="1357265"/>
            <a:ext cx="435211" cy="438152"/>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15337" y="3599349"/>
            <a:ext cx="547795" cy="573704"/>
          </a:xfrm>
          <a:prstGeom prst="rect">
            <a:avLst/>
          </a:prstGeom>
        </p:spPr>
      </p:pic>
      <p:pic>
        <p:nvPicPr>
          <p:cNvPr id="13" name="Рисунок 12"/>
          <p:cNvPicPr>
            <a:picLocks noChangeAspect="1"/>
          </p:cNvPicPr>
          <p:nvPr/>
        </p:nvPicPr>
        <p:blipFill>
          <a:blip r:embed="rId9" cstate="hqprint">
            <a:extLst>
              <a:ext uri="{28A0092B-C50C-407E-A947-70E740481C1C}">
                <a14:useLocalDpi xmlns:a14="http://schemas.microsoft.com/office/drawing/2010/main" xmlns="" val="0"/>
              </a:ext>
            </a:extLst>
          </a:blip>
          <a:stretch>
            <a:fillRect/>
          </a:stretch>
        </p:blipFill>
        <p:spPr>
          <a:xfrm>
            <a:off x="2352218" y="5833061"/>
            <a:ext cx="437421" cy="422162"/>
          </a:xfrm>
          <a:prstGeom prst="rect">
            <a:avLst/>
          </a:prstGeom>
        </p:spPr>
      </p:pic>
      <p:pic>
        <p:nvPicPr>
          <p:cNvPr id="14" name="Рисунок 13"/>
          <p:cNvPicPr>
            <a:picLocks noChangeAspect="1"/>
          </p:cNvPicPr>
          <p:nvPr/>
        </p:nvPicPr>
        <p:blipFill>
          <a:blip r:embed="rId10" cstate="hqprint">
            <a:extLst>
              <a:ext uri="{28A0092B-C50C-407E-A947-70E740481C1C}">
                <a14:useLocalDpi xmlns:a14="http://schemas.microsoft.com/office/drawing/2010/main" xmlns="" val="0"/>
              </a:ext>
            </a:extLst>
          </a:blip>
          <a:stretch>
            <a:fillRect/>
          </a:stretch>
        </p:blipFill>
        <p:spPr>
          <a:xfrm>
            <a:off x="10176697" y="1117044"/>
            <a:ext cx="473130" cy="456626"/>
          </a:xfrm>
          <a:prstGeom prst="rect">
            <a:avLst/>
          </a:prstGeom>
        </p:spPr>
      </p:pic>
      <p:pic>
        <p:nvPicPr>
          <p:cNvPr id="15" name="Рисунок 14"/>
          <p:cNvPicPr>
            <a:picLocks noChangeAspect="1"/>
          </p:cNvPicPr>
          <p:nvPr/>
        </p:nvPicPr>
        <p:blipFill>
          <a:blip r:embed="rId11" cstate="hqprint">
            <a:extLst>
              <a:ext uri="{28A0092B-C50C-407E-A947-70E740481C1C}">
                <a14:useLocalDpi xmlns:a14="http://schemas.microsoft.com/office/drawing/2010/main" xmlns="" val="0"/>
              </a:ext>
            </a:extLst>
          </a:blip>
          <a:stretch>
            <a:fillRect/>
          </a:stretch>
        </p:blipFill>
        <p:spPr>
          <a:xfrm>
            <a:off x="10821176" y="604119"/>
            <a:ext cx="693032" cy="707322"/>
          </a:xfrm>
          <a:prstGeom prst="rect">
            <a:avLst/>
          </a:prstGeom>
        </p:spPr>
      </p:pic>
      <p:pic>
        <p:nvPicPr>
          <p:cNvPr id="16" name="Рисунок 15"/>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1472889" y="5829277"/>
            <a:ext cx="766685" cy="713571"/>
          </a:xfrm>
          <a:prstGeom prst="rect">
            <a:avLst/>
          </a:prstGeom>
        </p:spPr>
      </p:pic>
      <p:pic>
        <p:nvPicPr>
          <p:cNvPr id="17" name="Рисунок 16"/>
          <p:cNvPicPr>
            <a:picLocks noChangeAspect="1"/>
          </p:cNvPicPr>
          <p:nvPr/>
        </p:nvPicPr>
        <p:blipFill>
          <a:blip r:embed="rId12" cstate="hqprint">
            <a:extLst>
              <a:ext uri="{28A0092B-C50C-407E-A947-70E740481C1C}">
                <a14:useLocalDpi xmlns:a14="http://schemas.microsoft.com/office/drawing/2010/main" xmlns="" val="0"/>
              </a:ext>
            </a:extLst>
          </a:blip>
          <a:stretch>
            <a:fillRect/>
          </a:stretch>
        </p:blipFill>
        <p:spPr>
          <a:xfrm>
            <a:off x="10687875" y="4694214"/>
            <a:ext cx="733758" cy="748887"/>
          </a:xfrm>
          <a:prstGeom prst="rect">
            <a:avLst/>
          </a:prstGeom>
        </p:spPr>
      </p:pic>
      <p:sp>
        <p:nvSpPr>
          <p:cNvPr id="4" name="Прямоугольник 3"/>
          <p:cNvSpPr/>
          <p:nvPr/>
        </p:nvSpPr>
        <p:spPr>
          <a:xfrm>
            <a:off x="2699862" y="1443841"/>
            <a:ext cx="6012474" cy="369332"/>
          </a:xfrm>
          <a:prstGeom prst="rect">
            <a:avLst/>
          </a:prstGeom>
        </p:spPr>
        <p:txBody>
          <a:bodyPr wrap="square">
            <a:spAutoFit/>
          </a:bodyPr>
          <a:lstStyle/>
          <a:p>
            <a:r>
              <a:rPr lang="ru-RU" dirty="0" smtClean="0">
                <a:solidFill>
                  <a:srgbClr val="000000"/>
                </a:solidFill>
                <a:latin typeface="Arial" panose="020B0604020202020204" pitchFamily="34" charset="0"/>
                <a:ea typeface="Times New Roman" panose="02020603050405020304" pitchFamily="18" charset="0"/>
              </a:rPr>
              <a:t> </a:t>
            </a:r>
            <a:r>
              <a:rPr lang="ru-RU" dirty="0">
                <a:solidFill>
                  <a:srgbClr val="000000"/>
                </a:solidFill>
                <a:latin typeface="Arial" panose="020B0604020202020204" pitchFamily="34" charset="0"/>
                <a:ea typeface="Times New Roman" panose="02020603050405020304" pitchFamily="18" charset="0"/>
              </a:rPr>
              <a:t> </a:t>
            </a:r>
            <a:endParaRPr lang="ru-RU" dirty="0"/>
          </a:p>
        </p:txBody>
      </p:sp>
      <p:sp>
        <p:nvSpPr>
          <p:cNvPr id="21" name="Прямоугольник 20"/>
          <p:cNvSpPr/>
          <p:nvPr/>
        </p:nvSpPr>
        <p:spPr>
          <a:xfrm>
            <a:off x="2233749" y="1189926"/>
            <a:ext cx="6910251" cy="3600986"/>
          </a:xfrm>
          <a:prstGeom prst="rect">
            <a:avLst/>
          </a:prstGeom>
        </p:spPr>
        <p:txBody>
          <a:bodyPr wrap="square">
            <a:spAutoFit/>
          </a:bodyPr>
          <a:lstStyle/>
          <a:p>
            <a:pPr lvl="1" fontAlgn="base">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Продолжать выстраивать отношения со взрослыми. Ребенок в этом возрасте очень зависим от родителей, эмоционально на них настроен, нуждается в поддержке, участии, заботе и безопасности. Он ждет от взрослого непосредственного участия во всех его делах и совместного решения почти любой стоящей перед ним задачи. Сверстник пока еще не представляет для ребенка особого интереса, дети играют «рядом, но не вместе».</a:t>
            </a:r>
            <a:endParaRPr lang="ru-RU" sz="11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Получать помощь взрослого в тот момент, когда у него что-то не получается, поскольку ребенок в 2—3 года может реагировать на неудачи весьма аффективно: злиться, плакать, ругаться, бросать вещи.</a:t>
            </a:r>
            <a:endParaRPr lang="ru-RU" b="1" dirty="0" smtClean="0">
              <a:latin typeface="Arial" pitchFamily="34" charset="0"/>
              <a:cs typeface="Arial" pitchFamily="34" charset="0"/>
            </a:endParaRPr>
          </a:p>
        </p:txBody>
      </p:sp>
    </p:spTree>
    <p:extLst>
      <p:ext uri="{BB962C8B-B14F-4D97-AF65-F5344CB8AC3E}">
        <p14:creationId xmlns:p14="http://schemas.microsoft.com/office/powerpoint/2010/main" xmlns="" val="4169306901"/>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3"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54927" y="476794"/>
            <a:ext cx="7954729" cy="525780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391304">
            <a:off x="8180249" y="3564578"/>
            <a:ext cx="1026529" cy="2333721"/>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1371516">
            <a:off x="9146312" y="2079797"/>
            <a:ext cx="1583826" cy="3600683"/>
          </a:xfrm>
          <a:prstGeom prst="rect">
            <a:avLst/>
          </a:prstGeom>
        </p:spPr>
      </p:pic>
      <p:sp>
        <p:nvSpPr>
          <p:cNvPr id="3" name="Заголовок 1"/>
          <p:cNvSpPr txBox="1">
            <a:spLocks/>
          </p:cNvSpPr>
          <p:nvPr/>
        </p:nvSpPr>
        <p:spPr>
          <a:xfrm>
            <a:off x="2747685" y="1525782"/>
            <a:ext cx="5596216" cy="343810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Рисунок 9"/>
          <p:cNvPicPr>
            <a:picLocks noChangeAspect="1"/>
          </p:cNvPicPr>
          <p:nvPr/>
        </p:nvPicPr>
        <p:blipFill>
          <a:blip r:embed="rId6" cstate="hqprint">
            <a:extLst>
              <a:ext uri="{28A0092B-C50C-407E-A947-70E740481C1C}">
                <a14:useLocalDpi xmlns:a14="http://schemas.microsoft.com/office/drawing/2010/main" xmlns="" val="0"/>
              </a:ext>
            </a:extLst>
          </a:blip>
          <a:stretch>
            <a:fillRect/>
          </a:stretch>
        </p:blipFill>
        <p:spPr>
          <a:xfrm>
            <a:off x="387794" y="590196"/>
            <a:ext cx="759960" cy="775629"/>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47754" y="1308113"/>
            <a:ext cx="488751" cy="471702"/>
          </a:xfrm>
          <a:prstGeom prst="rect">
            <a:avLst/>
          </a:prstGeom>
        </p:spPr>
      </p:pic>
      <p:pic>
        <p:nvPicPr>
          <p:cNvPr id="12" name="Рисунок 11"/>
          <p:cNvPicPr>
            <a:picLocks noChangeAspect="1"/>
          </p:cNvPicPr>
          <p:nvPr/>
        </p:nvPicPr>
        <p:blipFill>
          <a:blip r:embed="rId8" cstate="hqprint">
            <a:extLst>
              <a:ext uri="{28A0092B-C50C-407E-A947-70E740481C1C}">
                <a14:useLocalDpi xmlns:a14="http://schemas.microsoft.com/office/drawing/2010/main" xmlns="" val="0"/>
              </a:ext>
            </a:extLst>
          </a:blip>
          <a:stretch>
            <a:fillRect/>
          </a:stretch>
        </p:blipFill>
        <p:spPr>
          <a:xfrm>
            <a:off x="3992876" y="5964121"/>
            <a:ext cx="739549" cy="739549"/>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030252" y="5729100"/>
            <a:ext cx="496967" cy="479631"/>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flipH="1">
            <a:off x="10584835" y="4376523"/>
            <a:ext cx="526247" cy="507890"/>
          </a:xfrm>
          <a:prstGeom prst="rect">
            <a:avLst/>
          </a:prstGeom>
        </p:spPr>
      </p:pic>
      <p:pic>
        <p:nvPicPr>
          <p:cNvPr id="15" name="Рисунок 1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0926055" y="4868749"/>
            <a:ext cx="690873" cy="810578"/>
          </a:xfrm>
          <a:prstGeom prst="rect">
            <a:avLst/>
          </a:prstGeom>
        </p:spPr>
      </p:pic>
      <p:pic>
        <p:nvPicPr>
          <p:cNvPr id="16" name="Рисунок 1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63246" y="3323594"/>
            <a:ext cx="434825" cy="455391"/>
          </a:xfrm>
          <a:prstGeom prst="rect">
            <a:avLst/>
          </a:prstGeom>
        </p:spPr>
      </p:pic>
      <p:pic>
        <p:nvPicPr>
          <p:cNvPr id="19" name="Рисунок 18"/>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905811" y="645660"/>
            <a:ext cx="865254" cy="880122"/>
          </a:xfrm>
          <a:prstGeom prst="rect">
            <a:avLst/>
          </a:prstGeom>
        </p:spPr>
      </p:pic>
      <p:pic>
        <p:nvPicPr>
          <p:cNvPr id="20" name="Рисунок 19"/>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1396870" y="5552203"/>
            <a:ext cx="626878" cy="656528"/>
          </a:xfrm>
          <a:prstGeom prst="rect">
            <a:avLst/>
          </a:prstGeom>
        </p:spPr>
      </p:pic>
      <p:sp>
        <p:nvSpPr>
          <p:cNvPr id="17" name="Прямоугольник 16"/>
          <p:cNvSpPr/>
          <p:nvPr/>
        </p:nvSpPr>
        <p:spPr>
          <a:xfrm>
            <a:off x="2416628" y="1354187"/>
            <a:ext cx="6766560" cy="3308598"/>
          </a:xfrm>
          <a:prstGeom prst="rect">
            <a:avLst/>
          </a:prstGeom>
        </p:spPr>
        <p:txBody>
          <a:bodyPr wrap="square">
            <a:spAutoFit/>
          </a:bodyPr>
          <a:lstStyle/>
          <a:p>
            <a:pPr lvl="1" fontAlgn="base">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Иметь достаточно времени для того, чтобы что-то выбрать. Все его желания обладают одинаковой силой: в этом возрасте отсутствует соподчинение мотивов и ребенку трудно принять решение, что выбрать в данный момент. Ему хочется всего и сразу.</a:t>
            </a:r>
            <a:endParaRPr lang="ru-RU" sz="1100" b="1" dirty="0" smtClean="0">
              <a:latin typeface="Arial" pitchFamily="34" charset="0"/>
              <a:cs typeface="Arial" pitchFamily="34" charset="0"/>
            </a:endParaRPr>
          </a:p>
          <a:p>
            <a:pPr lvl="1" eaLnBrk="0" fontAlgn="base" hangingPunct="0">
              <a:spcBef>
                <a:spcPct val="0"/>
              </a:spcBef>
              <a:spcAft>
                <a:spcPct val="0"/>
              </a:spcAft>
              <a:buFont typeface="Symbol" pitchFamily="18" charset="2"/>
              <a:buChar char=""/>
              <a:tabLst>
                <a:tab pos="914400" algn="l"/>
              </a:tabLst>
            </a:pPr>
            <a:r>
              <a:rPr lang="ru-RU" sz="1900" b="1" dirty="0" smtClean="0">
                <a:solidFill>
                  <a:srgbClr val="000000"/>
                </a:solidFill>
                <a:latin typeface="Calibri" pitchFamily="34" charset="0"/>
                <a:ea typeface="Times New Roman" pitchFamily="18" charset="0"/>
                <a:cs typeface="Times New Roman" pitchFamily="18" charset="0"/>
              </a:rPr>
              <a:t>То, что происходит прямо сейчас. Ребенок эмоционально реагирует лишь на то, что непосредственно воспринимает. Он не способен огорчаться из-за того, что в будущем его ожидают неприятности или радоваться заранее тому, что ему еще не скоро подарят.</a:t>
            </a:r>
            <a:endParaRPr lang="ru-RU" b="1" dirty="0" smtClean="0">
              <a:latin typeface="Arial" pitchFamily="34" charset="0"/>
              <a:cs typeface="Arial" pitchFamily="34" charset="0"/>
            </a:endParaRPr>
          </a:p>
        </p:txBody>
      </p:sp>
    </p:spTree>
    <p:extLst>
      <p:ext uri="{BB962C8B-B14F-4D97-AF65-F5344CB8AC3E}">
        <p14:creationId xmlns:p14="http://schemas.microsoft.com/office/powerpoint/2010/main" xmlns="" val="3277512060"/>
      </p:ext>
    </p:extLst>
  </p:cSld>
  <p:clrMapOvr>
    <a:masterClrMapping/>
  </p:clrMapOvr>
  <mc:AlternateContent xmlns:mc="http://schemas.openxmlformats.org/markup-compatibility/2006">
    <mc:Choice xmlns:p14="http://schemas.microsoft.com/office/powerpoint/2010/main" xmlns="" Requires="p14">
      <p:transition spd="slow" p14:dur="1250">
        <p14:flip dir="r"/>
        <p:sndAc>
          <p:stSnd>
            <p:snd r:embed="rId1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p:cNvPicPr>
          <p:nvPr/>
        </p:nvPicPr>
        <p:blipFill>
          <a:blip r:embed="rId2">
            <a:extLst>
              <a:ext uri="{28A0092B-C50C-407E-A947-70E740481C1C}">
                <a14:useLocalDpi xmlns:a14="http://schemas.microsoft.com/office/drawing/2010/main" xmlns="" val="0"/>
              </a:ext>
            </a:extLst>
          </a:blip>
          <a:stretch>
            <a:fillRect/>
          </a:stretch>
        </p:blipFill>
        <p:spPr>
          <a:xfrm>
            <a:off x="2320601" y="1241727"/>
            <a:ext cx="8290204" cy="4489704"/>
          </a:xfrm>
          <a:prstGeom prst="rect">
            <a:avLst/>
          </a:prstGeom>
        </p:spPr>
      </p:pic>
      <p:pic>
        <p:nvPicPr>
          <p:cNvPr id="3" name="Рисунок 2"/>
          <p:cNvPicPr>
            <a:picLocks/>
          </p:cNvPicPr>
          <p:nvPr/>
        </p:nvPicPr>
        <p:blipFill>
          <a:blip r:embed="rId3">
            <a:extLst>
              <a:ext uri="{28A0092B-C50C-407E-A947-70E740481C1C}">
                <a14:useLocalDpi xmlns:a14="http://schemas.microsoft.com/office/drawing/2010/main" xmlns="" val="0"/>
              </a:ext>
            </a:extLst>
          </a:blip>
          <a:stretch>
            <a:fillRect/>
          </a:stretch>
        </p:blipFill>
        <p:spPr>
          <a:xfrm>
            <a:off x="1000327" y="3534501"/>
            <a:ext cx="5586984" cy="317296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198864" y="2889504"/>
            <a:ext cx="2000978" cy="3136392"/>
          </a:xfrm>
          <a:prstGeom prst="rect">
            <a:avLst/>
          </a:prstGeom>
        </p:spPr>
      </p:pic>
      <p:pic>
        <p:nvPicPr>
          <p:cNvPr id="10" name="Рисунок 9"/>
          <p:cNvPicPr>
            <a:picLocks noChangeAspect="1"/>
          </p:cNvPicPr>
          <p:nvPr/>
        </p:nvPicPr>
        <p:blipFill>
          <a:blip r:embed="rId5" cstate="hqprint">
            <a:extLst>
              <a:ext uri="{28A0092B-C50C-407E-A947-70E740481C1C}">
                <a14:useLocalDpi xmlns:a14="http://schemas.microsoft.com/office/drawing/2010/main" xmlns="" val="0"/>
              </a:ext>
            </a:extLst>
          </a:blip>
          <a:stretch>
            <a:fillRect/>
          </a:stretch>
        </p:blipFill>
        <p:spPr>
          <a:xfrm>
            <a:off x="10658500" y="1384344"/>
            <a:ext cx="710972" cy="725631"/>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48072" y="5045083"/>
            <a:ext cx="657293" cy="771180"/>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145669" y="967309"/>
            <a:ext cx="481119" cy="484369"/>
          </a:xfrm>
          <a:prstGeom prst="rect">
            <a:avLst/>
          </a:prstGeom>
        </p:spPr>
      </p:pic>
      <p:pic>
        <p:nvPicPr>
          <p:cNvPr id="14" name="Рисунок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395414" y="5606630"/>
            <a:ext cx="416453" cy="419266"/>
          </a:xfrm>
          <a:prstGeom prst="rect">
            <a:avLst/>
          </a:prstGeom>
        </p:spPr>
      </p:pic>
      <p:pic>
        <p:nvPicPr>
          <p:cNvPr id="15" name="Рисунок 14"/>
          <p:cNvPicPr>
            <a:picLocks noChangeAspect="1"/>
          </p:cNvPicPr>
          <p:nvPr/>
        </p:nvPicPr>
        <p:blipFill>
          <a:blip r:embed="rId9" cstate="hqprint">
            <a:extLst>
              <a:ext uri="{28A0092B-C50C-407E-A947-70E740481C1C}">
                <a14:useLocalDpi xmlns:a14="http://schemas.microsoft.com/office/drawing/2010/main" xmlns="" val="0"/>
              </a:ext>
            </a:extLst>
          </a:blip>
          <a:stretch>
            <a:fillRect/>
          </a:stretch>
        </p:blipFill>
        <p:spPr>
          <a:xfrm>
            <a:off x="517571" y="3332125"/>
            <a:ext cx="391089" cy="409586"/>
          </a:xfrm>
          <a:prstGeom prst="rect">
            <a:avLst/>
          </a:prstGeom>
        </p:spPr>
      </p:pic>
      <p:pic>
        <p:nvPicPr>
          <p:cNvPr id="16" name="Рисунок 1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992530" y="5045083"/>
            <a:ext cx="414623" cy="434234"/>
          </a:xfrm>
          <a:prstGeom prst="rect">
            <a:avLst/>
          </a:prstGeom>
        </p:spPr>
      </p:pic>
      <p:pic>
        <p:nvPicPr>
          <p:cNvPr id="21" name="Рисунок 20"/>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74811" y="680933"/>
            <a:ext cx="747851" cy="770745"/>
          </a:xfrm>
          <a:prstGeom prst="rect">
            <a:avLst/>
          </a:prstGeom>
        </p:spPr>
      </p:pic>
      <p:pic>
        <p:nvPicPr>
          <p:cNvPr id="22" name="Рисунок 21"/>
          <p:cNvPicPr>
            <a:picLocks noChangeAspect="1"/>
          </p:cNvPicPr>
          <p:nvPr/>
        </p:nvPicPr>
        <p:blipFill>
          <a:blip r:embed="rId10" cstate="hqprint">
            <a:extLst>
              <a:ext uri="{28A0092B-C50C-407E-A947-70E740481C1C}">
                <a14:useLocalDpi xmlns:a14="http://schemas.microsoft.com/office/drawing/2010/main" xmlns="" val="0"/>
              </a:ext>
            </a:extLst>
          </a:blip>
          <a:stretch>
            <a:fillRect/>
          </a:stretch>
        </p:blipFill>
        <p:spPr>
          <a:xfrm>
            <a:off x="6770779" y="4541526"/>
            <a:ext cx="355050" cy="371843"/>
          </a:xfrm>
          <a:prstGeom prst="rect">
            <a:avLst/>
          </a:prstGeom>
        </p:spPr>
      </p:pic>
      <p:pic>
        <p:nvPicPr>
          <p:cNvPr id="23" name="Рисунок 22"/>
          <p:cNvPicPr>
            <a:picLocks noChangeAspect="1"/>
          </p:cNvPicPr>
          <p:nvPr/>
        </p:nvPicPr>
        <p:blipFill>
          <a:blip r:embed="rId12" cstate="hqprint">
            <a:extLst>
              <a:ext uri="{28A0092B-C50C-407E-A947-70E740481C1C}">
                <a14:useLocalDpi xmlns:a14="http://schemas.microsoft.com/office/drawing/2010/main" xmlns="" val="0"/>
              </a:ext>
            </a:extLst>
          </a:blip>
          <a:stretch>
            <a:fillRect/>
          </a:stretch>
        </p:blipFill>
        <p:spPr>
          <a:xfrm>
            <a:off x="1045365" y="1301136"/>
            <a:ext cx="385530" cy="388135"/>
          </a:xfrm>
          <a:prstGeom prst="rect">
            <a:avLst/>
          </a:prstGeom>
        </p:spPr>
      </p:pic>
      <p:sp>
        <p:nvSpPr>
          <p:cNvPr id="24" name="Заголовок 1"/>
          <p:cNvSpPr txBox="1">
            <a:spLocks/>
          </p:cNvSpPr>
          <p:nvPr/>
        </p:nvSpPr>
        <p:spPr>
          <a:xfrm>
            <a:off x="1890033" y="4099064"/>
            <a:ext cx="3855174" cy="174656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ru-RU" sz="2800" kern="1200" baseline="0"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ru-RU" dirty="0">
              <a:solidFill>
                <a:schemeClr val="accent5">
                  <a:lumMod val="50000"/>
                </a:schemeClr>
              </a:solidFill>
            </a:endParaRPr>
          </a:p>
        </p:txBody>
      </p:sp>
      <p:sp>
        <p:nvSpPr>
          <p:cNvPr id="25" name="Заголовок 1"/>
          <p:cNvSpPr txBox="1">
            <a:spLocks/>
          </p:cNvSpPr>
          <p:nvPr/>
        </p:nvSpPr>
        <p:spPr>
          <a:xfrm>
            <a:off x="3806482" y="1168843"/>
            <a:ext cx="5976258" cy="27173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ru-RU" sz="36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Прямоугольник 3"/>
          <p:cNvSpPr/>
          <p:nvPr/>
        </p:nvSpPr>
        <p:spPr>
          <a:xfrm>
            <a:off x="3048000" y="1752836"/>
            <a:ext cx="7687214" cy="373757"/>
          </a:xfrm>
          <a:prstGeom prst="rect">
            <a:avLst/>
          </a:prstGeom>
        </p:spPr>
        <p:txBody>
          <a:bodyPr wrap="square">
            <a:spAutoFit/>
          </a:bodyPr>
          <a:lstStyle/>
          <a:p>
            <a:pPr>
              <a:lnSpc>
                <a:spcPct val="107000"/>
              </a:lnSpc>
              <a:spcAft>
                <a:spcPts val="1125"/>
              </a:spcAft>
            </a:pPr>
            <a:r>
              <a:rPr lang="ru-RU"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1890033" y="4270736"/>
            <a:ext cx="3979426" cy="1908239"/>
          </a:xfrm>
          <a:prstGeom prst="rect">
            <a:avLst/>
          </a:prstGeom>
        </p:spPr>
      </p:pic>
      <p:sp>
        <p:nvSpPr>
          <p:cNvPr id="19" name="Прямоугольник 18"/>
          <p:cNvSpPr/>
          <p:nvPr/>
        </p:nvSpPr>
        <p:spPr>
          <a:xfrm>
            <a:off x="3384175" y="2299447"/>
            <a:ext cx="6485965" cy="1569660"/>
          </a:xfrm>
          <a:prstGeom prst="rect">
            <a:avLst/>
          </a:prstGeom>
        </p:spPr>
        <p:txBody>
          <a:bodyPr wrap="square">
            <a:spAutoFit/>
          </a:bodyPr>
          <a:lstStyle/>
          <a:p>
            <a:pPr lvl="0" algn="ctr" fontAlgn="base">
              <a:spcBef>
                <a:spcPct val="0"/>
              </a:spcBef>
              <a:spcAft>
                <a:spcPct val="0"/>
              </a:spcAft>
            </a:pPr>
            <a:r>
              <a:rPr lang="ru-RU" sz="2400" b="1" dirty="0" smtClean="0">
                <a:solidFill>
                  <a:srgbClr val="000000"/>
                </a:solidFill>
                <a:latin typeface="Calibri" pitchFamily="34" charset="0"/>
                <a:ea typeface="Times New Roman" pitchFamily="18" charset="0"/>
                <a:cs typeface="Times New Roman" pitchFamily="18" charset="0"/>
              </a:rPr>
              <a:t>Так что же необходимо принять родителям во внимание, чтобы обеспечить ребенку психофизическое благополучие на третьем году жизни?</a:t>
            </a:r>
            <a:endParaRPr lang="ru-RU" sz="2400" dirty="0" smtClean="0">
              <a:latin typeface="Arial" pitchFamily="34" charset="0"/>
              <a:cs typeface="Arial" pitchFamily="34" charset="0"/>
            </a:endParaRPr>
          </a:p>
        </p:txBody>
      </p:sp>
    </p:spTree>
    <p:extLst>
      <p:ext uri="{BB962C8B-B14F-4D97-AF65-F5344CB8AC3E}">
        <p14:creationId xmlns:p14="http://schemas.microsoft.com/office/powerpoint/2010/main" xmlns="" val="32405291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30" fill="hold">
                                          <p:stCondLst>
                                            <p:cond delay="0"/>
                                          </p:stCondLst>
                                        </p:cTn>
                                        <p:tgtEl>
                                          <p:spTgt spid="6"/>
                                        </p:tgtEl>
                                        <p:attrNameLst>
                                          <p:attrName>r</p:attrName>
                                        </p:attrNameLst>
                                      </p:cBhvr>
                                    </p:animRot>
                                    <p:animRot by="-240000">
                                      <p:cBhvr>
                                        <p:cTn id="7" dur="260" fill="hold">
                                          <p:stCondLst>
                                            <p:cond delay="260"/>
                                          </p:stCondLst>
                                        </p:cTn>
                                        <p:tgtEl>
                                          <p:spTgt spid="6"/>
                                        </p:tgtEl>
                                        <p:attrNameLst>
                                          <p:attrName>r</p:attrName>
                                        </p:attrNameLst>
                                      </p:cBhvr>
                                    </p:animRot>
                                    <p:animRot by="240000">
                                      <p:cBhvr>
                                        <p:cTn id="8" dur="260" fill="hold">
                                          <p:stCondLst>
                                            <p:cond delay="520"/>
                                          </p:stCondLst>
                                        </p:cTn>
                                        <p:tgtEl>
                                          <p:spTgt spid="6"/>
                                        </p:tgtEl>
                                        <p:attrNameLst>
                                          <p:attrName>r</p:attrName>
                                        </p:attrNameLst>
                                      </p:cBhvr>
                                    </p:animRot>
                                    <p:animRot by="-240000">
                                      <p:cBhvr>
                                        <p:cTn id="9" dur="260" fill="hold">
                                          <p:stCondLst>
                                            <p:cond delay="780"/>
                                          </p:stCondLst>
                                        </p:cTn>
                                        <p:tgtEl>
                                          <p:spTgt spid="6"/>
                                        </p:tgtEl>
                                        <p:attrNameLst>
                                          <p:attrName>r</p:attrName>
                                        </p:attrNameLst>
                                      </p:cBhvr>
                                    </p:animRot>
                                    <p:animRot by="120000">
                                      <p:cBhvr>
                                        <p:cTn id="10" dur="260" fill="hold">
                                          <p:stCondLst>
                                            <p:cond delay="104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резентация1" id="{AE5AFE9A-981F-4E09-85F3-1AFBD1D58921}" vid="{31978A82-DAA1-43A8-A6C4-41B43BC4DF0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236678D-C49E-4F6E-A3C8-2F95040A5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BF8C2E-BF41-4DA4-8E6A-C59CE968EEC0}">
  <ds:schemaRefs>
    <ds:schemaRef ds:uri="http://schemas.microsoft.com/sharepoint/v3/contenttype/forms"/>
  </ds:schemaRefs>
</ds:datastoreItem>
</file>

<file path=customXml/itemProps3.xml><?xml version="1.0" encoding="utf-8"?>
<ds:datastoreItem xmlns:ds="http://schemas.openxmlformats.org/officeDocument/2006/customXml" ds:itemID="{1B228850-8D93-4258-94C5-9335006265EF}">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Интерактивная игра Вопросы и ответы</Template>
  <TotalTime>0</TotalTime>
  <Words>1124</Words>
  <Application>Microsoft Office PowerPoint</Application>
  <PresentationFormat>Произвольный</PresentationFormat>
  <Paragraphs>54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Возрастные особенности детей  2-3 лет</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2018-09-10T13:17:03Z</dcterms:created>
  <dcterms:modified xsi:type="dcterms:W3CDTF">2018-09-11T13:26:48Z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